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89"/>
  </p:notesMasterIdLst>
  <p:handoutMasterIdLst>
    <p:handoutMasterId r:id="rId90"/>
  </p:handoutMasterIdLst>
  <p:sldIdLst>
    <p:sldId id="327" r:id="rId2"/>
    <p:sldId id="330" r:id="rId3"/>
    <p:sldId id="331" r:id="rId4"/>
    <p:sldId id="332" r:id="rId5"/>
    <p:sldId id="298" r:id="rId6"/>
    <p:sldId id="262" r:id="rId7"/>
    <p:sldId id="339" r:id="rId8"/>
    <p:sldId id="337" r:id="rId9"/>
    <p:sldId id="333" r:id="rId10"/>
    <p:sldId id="338" r:id="rId11"/>
    <p:sldId id="263" r:id="rId12"/>
    <p:sldId id="334" r:id="rId13"/>
    <p:sldId id="335" r:id="rId14"/>
    <p:sldId id="336" r:id="rId15"/>
    <p:sldId id="299" r:id="rId16"/>
    <p:sldId id="340" r:id="rId17"/>
    <p:sldId id="341" r:id="rId18"/>
    <p:sldId id="302" r:id="rId19"/>
    <p:sldId id="346" r:id="rId20"/>
    <p:sldId id="347" r:id="rId21"/>
    <p:sldId id="264" r:id="rId22"/>
    <p:sldId id="342" r:id="rId23"/>
    <p:sldId id="343" r:id="rId24"/>
    <p:sldId id="344" r:id="rId25"/>
    <p:sldId id="345" r:id="rId26"/>
    <p:sldId id="266" r:id="rId27"/>
    <p:sldId id="354" r:id="rId28"/>
    <p:sldId id="355" r:id="rId29"/>
    <p:sldId id="356" r:id="rId30"/>
    <p:sldId id="265" r:id="rId31"/>
    <p:sldId id="357" r:id="rId32"/>
    <p:sldId id="358" r:id="rId33"/>
    <p:sldId id="359" r:id="rId34"/>
    <p:sldId id="360" r:id="rId35"/>
    <p:sldId id="361" r:id="rId36"/>
    <p:sldId id="362" r:id="rId37"/>
    <p:sldId id="348" r:id="rId38"/>
    <p:sldId id="276" r:id="rId39"/>
    <p:sldId id="363" r:id="rId40"/>
    <p:sldId id="364" r:id="rId41"/>
    <p:sldId id="303" r:id="rId42"/>
    <p:sldId id="365" r:id="rId43"/>
    <p:sldId id="366" r:id="rId44"/>
    <p:sldId id="367" r:id="rId45"/>
    <p:sldId id="293" r:id="rId46"/>
    <p:sldId id="368" r:id="rId47"/>
    <p:sldId id="369" r:id="rId48"/>
    <p:sldId id="277" r:id="rId49"/>
    <p:sldId id="370" r:id="rId50"/>
    <p:sldId id="371" r:id="rId51"/>
    <p:sldId id="372" r:id="rId52"/>
    <p:sldId id="284" r:id="rId53"/>
    <p:sldId id="269" r:id="rId54"/>
    <p:sldId id="304" r:id="rId55"/>
    <p:sldId id="305" r:id="rId56"/>
    <p:sldId id="307" r:id="rId57"/>
    <p:sldId id="306" r:id="rId58"/>
    <p:sldId id="308" r:id="rId59"/>
    <p:sldId id="270" r:id="rId60"/>
    <p:sldId id="309" r:id="rId61"/>
    <p:sldId id="310" r:id="rId62"/>
    <p:sldId id="311" r:id="rId63"/>
    <p:sldId id="312" r:id="rId64"/>
    <p:sldId id="314" r:id="rId65"/>
    <p:sldId id="313" r:id="rId66"/>
    <p:sldId id="315" r:id="rId67"/>
    <p:sldId id="316" r:id="rId68"/>
    <p:sldId id="349" r:id="rId69"/>
    <p:sldId id="317" r:id="rId70"/>
    <p:sldId id="350" r:id="rId71"/>
    <p:sldId id="352" r:id="rId72"/>
    <p:sldId id="294" r:id="rId73"/>
    <p:sldId id="296" r:id="rId74"/>
    <p:sldId id="318" r:id="rId75"/>
    <p:sldId id="319" r:id="rId76"/>
    <p:sldId id="351" r:id="rId77"/>
    <p:sldId id="321" r:id="rId78"/>
    <p:sldId id="322" r:id="rId79"/>
    <p:sldId id="323" r:id="rId80"/>
    <p:sldId id="324" r:id="rId81"/>
    <p:sldId id="353" r:id="rId82"/>
    <p:sldId id="288" r:id="rId83"/>
    <p:sldId id="289" r:id="rId84"/>
    <p:sldId id="320" r:id="rId85"/>
    <p:sldId id="274" r:id="rId86"/>
    <p:sldId id="275" r:id="rId87"/>
    <p:sldId id="329" r:id="rId8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28"/>
    <p:restoredTop sz="85169"/>
  </p:normalViewPr>
  <p:slideViewPr>
    <p:cSldViewPr snapToGrid="0" snapToObjects="1">
      <p:cViewPr>
        <p:scale>
          <a:sx n="81" d="100"/>
          <a:sy n="81" d="100"/>
        </p:scale>
        <p:origin x="1027"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notesMaster" Target="notesMasters/notes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handoutMaster" Target="handoutMasters/handoutMaster1.xml"/><Relationship Id="rId95"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1/15/2025</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jpeg>
</file>

<file path=ppt/media/image26.png>
</file>

<file path=ppt/media/image27.jpg>
</file>

<file path=ppt/media/image28.png>
</file>

<file path=ppt/media/image29.png>
</file>

<file path=ppt/media/image3.png>
</file>

<file path=ppt/media/image30.png>
</file>

<file path=ppt/media/image31.png>
</file>

<file path=ppt/media/image3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253848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86</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1/15/2025</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kaushikppe/Data-Science-and-Machine-Learning-Capstone-Project/blob/main/jupyter-labs-spacex-data-collection-api.ipynb"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kaushikppe/Data-Science-and-Machine-Learning-Capstone-Project/blob/main/spacex_web_scraped.csv" TargetMode="External"/><Relationship Id="rId2" Type="http://schemas.openxmlformats.org/officeDocument/2006/relationships/hyperlink" Target="https://github.com/kaushikppe/Data-Science-and-Machine-Learning-Capstone-Project/blob/main/jupyter-labs-webscraping.ipynb"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kaushikppe/Data-Science-and-Machine-Learning-Capstone-Project/blob/main/dataset_part_2.csv" TargetMode="External"/><Relationship Id="rId2" Type="http://schemas.openxmlformats.org/officeDocument/2006/relationships/hyperlink" Target="https://github.com/kaushikppe/Data-Science-and-Machine-Learning-Capstone-Project/blob/main/labs-jupyter-spacex-data%20wrangling_jupyterlite.ipynb"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8" Type="http://schemas.openxmlformats.org/officeDocument/2006/relationships/hyperlink" Target="https://github.com/kaushikppe/Data-Science-and-Machine-Learning-Capstone-Project/blob/main/launch_sites_map_with_outcomes.html" TargetMode="External"/><Relationship Id="rId3" Type="http://schemas.openxmlformats.org/officeDocument/2006/relationships/hyperlink" Target="https://github.com/kaushikppe/Data-Science-and-Machine-Learning-Capstone-Project/blob/main/launch_outcomes_map.html" TargetMode="External"/><Relationship Id="rId7" Type="http://schemas.openxmlformats.org/officeDocument/2006/relationships/hyperlink" Target="https://github.com/kaushikppe/Data-Science-and-Machine-Learning-Capstone-Project/blob/main/launch_sites_map.html" TargetMode="External"/><Relationship Id="rId2" Type="http://schemas.openxmlformats.org/officeDocument/2006/relationships/hyperlink" Target="https://github.com/kaushikppe/Data-Science-and-Machine-Learning-Capstone-Project/blob/main/Assignment4-Hands-on%20Lab%20Interactive%20Visual%20Analytics%20with%20Folium.py" TargetMode="External"/><Relationship Id="rId1" Type="http://schemas.openxmlformats.org/officeDocument/2006/relationships/slideLayout" Target="../slideLayouts/slideLayout2.xml"/><Relationship Id="rId6" Type="http://schemas.openxmlformats.org/officeDocument/2006/relationships/hyperlink" Target="https://github.com/kaushikppe/Data-Science-and-Machine-Learning-Capstone-Project/blob/main/launch_site_to_points_map.html" TargetMode="External"/><Relationship Id="rId5" Type="http://schemas.openxmlformats.org/officeDocument/2006/relationships/hyperlink" Target="https://github.com/kaushikppe/Data-Science-and-Machine-Learning-Capstone-Project/blob/main/launch_site_to_coastline_map.html" TargetMode="External"/><Relationship Id="rId4" Type="http://schemas.openxmlformats.org/officeDocument/2006/relationships/hyperlink" Target="https://github.com/kaushikppe/Data-Science-and-Machine-Learning-Capstone-Project/blob/main/launch_proximities_map.html" TargetMode="Externa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2.png"/></Relationships>
</file>

<file path=ppt/slides/_rels/slide5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hyperlink" Target="https://github.com/kaushikppe/Data-Science-and-Machine-Learning-Capstone-Project/blob/main/Assignment3-Complete%20the%20EDA%20with%20SQL.py"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7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hyperlink" Target="https://github.com/kaushikppe/Data-Science-and-Machine-Learning-Capstone-Project/blob/main/launch_outcomes_map.html" TargetMode="External"/><Relationship Id="rId2" Type="http://schemas.openxmlformats.org/officeDocument/2006/relationships/hyperlink" Target="https://github.com/kaushikppe/Data-Science-and-Machine-Learning-Capstone-Project/blob/main/Assignment4-Hands-on%20Lab%20Interactive%20Visual%20Analytics%20with%20Folium.py" TargetMode="External"/><Relationship Id="rId1" Type="http://schemas.openxmlformats.org/officeDocument/2006/relationships/slideLayout" Target="../slideLayouts/slideLayout2.xml"/><Relationship Id="rId5" Type="http://schemas.openxmlformats.org/officeDocument/2006/relationships/hyperlink" Target="https://github.com/kaushikppe/Data-Science-and-Machine-Learning-Capstone-Project/blob/main/launch_sites_map.html" TargetMode="External"/><Relationship Id="rId4" Type="http://schemas.openxmlformats.org/officeDocument/2006/relationships/hyperlink" Target="https://github.com/kaushikppe/Data-Science-and-Machine-Learning-Capstone-Project/blob/main/launch_proximities_map.html" TargetMode="External"/></Relationships>
</file>

<file path=ppt/slides/_rels/slide7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87.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Kaushik Bera</a:t>
            </a:r>
          </a:p>
          <a:p>
            <a:r>
              <a:rPr lang="en-US" dirty="0">
                <a:solidFill>
                  <a:schemeClr val="bg2"/>
                </a:solidFill>
                <a:latin typeface="Abadi" panose="020B0604020104020204" pitchFamily="34" charset="0"/>
                <a:ea typeface="SF Pro" pitchFamily="2" charset="0"/>
                <a:cs typeface="SF Pro" pitchFamily="2" charset="0"/>
              </a:rPr>
              <a:t>1/14/2025</a:t>
            </a:r>
          </a:p>
        </p:txBody>
      </p:sp>
      <p:pic>
        <p:nvPicPr>
          <p:cNvPr id="2" name="Picture 2" descr="IBM Skills Network Logo - Horizontal-noai copy.png"/>
          <p:cNvPicPr>
            <a:picLocks noChangeAspect="1"/>
          </p:cNvPicPr>
          <p:nvPr/>
        </p:nvPicPr>
        <p:blipFill>
          <a:blip r:embed="rId3"/>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1A2FC7F-D95A-3704-09E2-15372BB6A91E}"/>
              </a:ext>
            </a:extLst>
          </p:cNvPr>
          <p:cNvSpPr>
            <a:spLocks noGrp="1"/>
          </p:cNvSpPr>
          <p:nvPr>
            <p:ph idx="1"/>
          </p:nvPr>
        </p:nvSpPr>
        <p:spPr>
          <a:xfrm>
            <a:off x="838200" y="188536"/>
            <a:ext cx="10515600" cy="5988427"/>
          </a:xfrm>
        </p:spPr>
        <p:txBody>
          <a:bodyPr/>
          <a:lstStyle/>
          <a:p>
            <a:pPr>
              <a:lnSpc>
                <a:spcPct val="120000"/>
              </a:lnSpc>
              <a:spcBef>
                <a:spcPts val="1400"/>
              </a:spcBef>
            </a:pPr>
            <a:r>
              <a:rPr lang="en-US" sz="2200" dirty="0">
                <a:solidFill>
                  <a:schemeClr val="accent3">
                    <a:lumMod val="25000"/>
                  </a:schemeClr>
                </a:solidFill>
                <a:latin typeface="Abadi"/>
              </a:rPr>
              <a:t>Perform predictive analysis using classification models</a:t>
            </a:r>
          </a:p>
          <a:p>
            <a:pPr lvl="1">
              <a:lnSpc>
                <a:spcPct val="120000"/>
              </a:lnSpc>
              <a:spcBef>
                <a:spcPts val="1400"/>
              </a:spcBef>
            </a:pPr>
            <a:r>
              <a:rPr lang="en-US" sz="2200" dirty="0">
                <a:solidFill>
                  <a:schemeClr val="bg2">
                    <a:lumMod val="50000"/>
                  </a:schemeClr>
                </a:solidFill>
                <a:latin typeface="Abadi"/>
              </a:rPr>
              <a:t>The core objective was to predict the success of future Falcon 9 launches:</a:t>
            </a:r>
          </a:p>
          <a:p>
            <a:pPr lvl="1">
              <a:lnSpc>
                <a:spcPct val="120000"/>
              </a:lnSpc>
              <a:spcBef>
                <a:spcPts val="1400"/>
              </a:spcBef>
            </a:pPr>
            <a:r>
              <a:rPr lang="en-US" sz="2200" dirty="0">
                <a:solidFill>
                  <a:schemeClr val="bg2">
                    <a:lumMod val="50000"/>
                  </a:schemeClr>
                </a:solidFill>
                <a:latin typeface="Abadi"/>
              </a:rPr>
              <a:t>- Feature Engineering: Extracted relevant variables, such as booster versions, payload mass, and orbit types, to build a robust feature set.</a:t>
            </a:r>
          </a:p>
          <a:p>
            <a:pPr lvl="1">
              <a:lnSpc>
                <a:spcPct val="120000"/>
              </a:lnSpc>
              <a:spcBef>
                <a:spcPts val="1400"/>
              </a:spcBef>
            </a:pPr>
            <a:r>
              <a:rPr lang="en-US" sz="2200" dirty="0">
                <a:solidFill>
                  <a:schemeClr val="bg2">
                    <a:lumMod val="50000"/>
                  </a:schemeClr>
                </a:solidFill>
                <a:latin typeface="Abadi"/>
              </a:rPr>
              <a:t>- Model Development: Multiple classification models, including Logistic Regression, Random Forest, and Gradient Boosting, were developed to predict binary outcomes (success or failure).</a:t>
            </a:r>
          </a:p>
          <a:p>
            <a:pPr lvl="1">
              <a:lnSpc>
                <a:spcPct val="120000"/>
              </a:lnSpc>
              <a:spcBef>
                <a:spcPts val="1400"/>
              </a:spcBef>
            </a:pPr>
            <a:r>
              <a:rPr lang="en-US" sz="2200" dirty="0">
                <a:solidFill>
                  <a:schemeClr val="bg2">
                    <a:lumMod val="50000"/>
                  </a:schemeClr>
                </a:solidFill>
                <a:latin typeface="Abadi"/>
              </a:rPr>
              <a:t>- Hyperparameter Tuning: Models were optimized using techniques like </a:t>
            </a:r>
            <a:r>
              <a:rPr lang="en-US" sz="2200" dirty="0" err="1">
                <a:solidFill>
                  <a:schemeClr val="bg2">
                    <a:lumMod val="50000"/>
                  </a:schemeClr>
                </a:solidFill>
                <a:latin typeface="Abadi"/>
              </a:rPr>
              <a:t>GridSearchCV</a:t>
            </a:r>
            <a:r>
              <a:rPr lang="en-US" sz="2200" dirty="0">
                <a:solidFill>
                  <a:schemeClr val="bg2">
                    <a:lumMod val="50000"/>
                  </a:schemeClr>
                </a:solidFill>
                <a:latin typeface="Abadi"/>
              </a:rPr>
              <a:t> and </a:t>
            </a:r>
            <a:r>
              <a:rPr lang="en-US" sz="2200" dirty="0" err="1">
                <a:solidFill>
                  <a:schemeClr val="bg2">
                    <a:lumMod val="50000"/>
                  </a:schemeClr>
                </a:solidFill>
                <a:latin typeface="Abadi"/>
              </a:rPr>
              <a:t>RandomSearchCV</a:t>
            </a:r>
            <a:r>
              <a:rPr lang="en-US" sz="2200" dirty="0">
                <a:solidFill>
                  <a:schemeClr val="bg2">
                    <a:lumMod val="50000"/>
                  </a:schemeClr>
                </a:solidFill>
                <a:latin typeface="Abadi"/>
              </a:rPr>
              <a:t> to enhance accuracy.</a:t>
            </a:r>
          </a:p>
          <a:p>
            <a:pPr lvl="1">
              <a:lnSpc>
                <a:spcPct val="120000"/>
              </a:lnSpc>
              <a:spcBef>
                <a:spcPts val="1400"/>
              </a:spcBef>
            </a:pPr>
            <a:r>
              <a:rPr lang="en-US" sz="2200" dirty="0">
                <a:solidFill>
                  <a:schemeClr val="bg2">
                    <a:lumMod val="50000"/>
                  </a:schemeClr>
                </a:solidFill>
                <a:latin typeface="Abadi"/>
              </a:rPr>
              <a:t>- Evaluation: Performance was evaluated using metrics such as accuracy, precision, recall, and the F1-score.</a:t>
            </a:r>
            <a:endParaRPr lang="en-US" sz="2200" dirty="0">
              <a:solidFill>
                <a:schemeClr val="accent3">
                  <a:lumMod val="25000"/>
                </a:schemeClr>
              </a:solidFill>
              <a:latin typeface="Abadi"/>
            </a:endParaRPr>
          </a:p>
          <a:p>
            <a:pPr>
              <a:lnSpc>
                <a:spcPct val="100000"/>
              </a:lnSpc>
              <a:spcBef>
                <a:spcPts val="1400"/>
              </a:spcBef>
            </a:pPr>
            <a:endParaRPr lang="en-US" sz="1000" dirty="0">
              <a:solidFill>
                <a:schemeClr val="accent3">
                  <a:lumMod val="25000"/>
                </a:schemeClr>
              </a:solidFill>
              <a:latin typeface="Abadi"/>
            </a:endParaRPr>
          </a:p>
          <a:p>
            <a:pPr>
              <a:lnSpc>
                <a:spcPct val="100000"/>
              </a:lnSpc>
              <a:spcBef>
                <a:spcPts val="1400"/>
              </a:spcBef>
            </a:pPr>
            <a:endParaRPr lang="en-US" sz="1000" dirty="0">
              <a:solidFill>
                <a:schemeClr val="accent3">
                  <a:lumMod val="25000"/>
                </a:schemeClr>
              </a:solidFill>
              <a:latin typeface="Abadi"/>
            </a:endParaRPr>
          </a:p>
          <a:p>
            <a:pPr>
              <a:lnSpc>
                <a:spcPct val="100000"/>
              </a:lnSpc>
              <a:spcBef>
                <a:spcPts val="1400"/>
              </a:spcBef>
            </a:pPr>
            <a:endParaRPr lang="en-US" sz="1000" dirty="0">
              <a:solidFill>
                <a:schemeClr val="accent3">
                  <a:lumMod val="25000"/>
                </a:schemeClr>
              </a:solidFill>
              <a:latin typeface="Abadi"/>
            </a:endParaRPr>
          </a:p>
          <a:p>
            <a:endParaRPr lang="en-US" dirty="0"/>
          </a:p>
        </p:txBody>
      </p:sp>
    </p:spTree>
    <p:extLst>
      <p:ext uri="{BB962C8B-B14F-4D97-AF65-F5344CB8AC3E}">
        <p14:creationId xmlns:p14="http://schemas.microsoft.com/office/powerpoint/2010/main" val="3089770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Identify Data Source: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data was sourced from the Wikipedia page titled "List of Falcon 9 and Falcon Heavy launches".</a:t>
            </a:r>
          </a:p>
          <a:p>
            <a:pPr>
              <a:lnSpc>
                <a:spcPct val="100000"/>
              </a:lnSpc>
              <a:spcBef>
                <a:spcPts val="1400"/>
              </a:spcBef>
            </a:pPr>
            <a:r>
              <a:rPr lang="en-US" sz="2200" dirty="0">
                <a:solidFill>
                  <a:schemeClr val="accent3">
                    <a:lumMod val="25000"/>
                  </a:schemeClr>
                </a:solidFill>
                <a:latin typeface="Abadi" panose="020B0604020104020204" pitchFamily="34" charset="0"/>
              </a:rPr>
              <a:t>The page contains detailed tables of all launches, including attributes like flight numbers, dates, payloads, orbit types, and outcomes.</a:t>
            </a:r>
          </a:p>
          <a:p>
            <a:pPr>
              <a:lnSpc>
                <a:spcPct val="100000"/>
              </a:lnSpc>
              <a:spcBef>
                <a:spcPts val="1400"/>
              </a:spcBef>
            </a:pPr>
            <a:r>
              <a:rPr lang="en-US" sz="2200" dirty="0">
                <a:solidFill>
                  <a:schemeClr val="accent3">
                    <a:lumMod val="25000"/>
                  </a:schemeClr>
                </a:solidFill>
                <a:latin typeface="Abadi" panose="020B0604020104020204" pitchFamily="34" charset="0"/>
              </a:rPr>
              <a:t>Scrape Data from Source: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99F477-D385-6D84-95B6-46ACCF0AD72D}"/>
              </a:ext>
            </a:extLst>
          </p:cNvPr>
          <p:cNvSpPr>
            <a:spLocks noGrp="1"/>
          </p:cNvSpPr>
          <p:nvPr>
            <p:ph idx="1"/>
          </p:nvPr>
        </p:nvSpPr>
        <p:spPr>
          <a:xfrm>
            <a:off x="838200" y="226243"/>
            <a:ext cx="10515600" cy="5950720"/>
          </a:xfr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Tools Used: The Python requests library was used to fetch the HTML content of the webpage.</a:t>
            </a:r>
          </a:p>
          <a:p>
            <a:pPr>
              <a:lnSpc>
                <a:spcPct val="100000"/>
              </a:lnSpc>
              <a:spcBef>
                <a:spcPts val="1400"/>
              </a:spcBef>
            </a:pPr>
            <a:r>
              <a:rPr lang="en-US" sz="2200" dirty="0">
                <a:solidFill>
                  <a:schemeClr val="accent3">
                    <a:lumMod val="25000"/>
                  </a:schemeClr>
                </a:solidFill>
                <a:latin typeface="Abadi" panose="020B0604020104020204" pitchFamily="34" charset="0"/>
              </a:rPr>
              <a:t>Parsing HTML: The </a:t>
            </a: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 library was employed to parse the HTML content and locate the specific table containing the launch data.</a:t>
            </a:r>
          </a:p>
          <a:p>
            <a:pPr>
              <a:lnSpc>
                <a:spcPct val="100000"/>
              </a:lnSpc>
              <a:spcBef>
                <a:spcPts val="1400"/>
              </a:spcBef>
            </a:pPr>
            <a:r>
              <a:rPr lang="en-US" sz="2200" dirty="0">
                <a:solidFill>
                  <a:schemeClr val="accent3">
                    <a:lumMod val="25000"/>
                  </a:schemeClr>
                </a:solidFill>
                <a:latin typeface="Abadi" panose="020B0604020104020204" pitchFamily="34" charset="0"/>
              </a:rPr>
              <a:t>Extract Table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Rows and columns from the table were extracted programmatically.</a:t>
            </a:r>
          </a:p>
          <a:p>
            <a:pPr>
              <a:lnSpc>
                <a:spcPct val="100000"/>
              </a:lnSpc>
              <a:spcBef>
                <a:spcPts val="1400"/>
              </a:spcBef>
            </a:pPr>
            <a:r>
              <a:rPr lang="en-US" sz="2200" dirty="0">
                <a:solidFill>
                  <a:schemeClr val="accent3">
                    <a:lumMod val="25000"/>
                  </a:schemeClr>
                </a:solidFill>
                <a:latin typeface="Abadi" panose="020B0604020104020204" pitchFamily="34" charset="0"/>
              </a:rPr>
              <a:t>Specific elements (e.g., links, text, and embedded HTML) were cleaned to extract plain text.</a:t>
            </a:r>
          </a:p>
          <a:p>
            <a:pPr>
              <a:lnSpc>
                <a:spcPct val="100000"/>
              </a:lnSpc>
              <a:spcBef>
                <a:spcPts val="1400"/>
              </a:spcBef>
            </a:pPr>
            <a:r>
              <a:rPr lang="en-US" sz="2200" dirty="0">
                <a:solidFill>
                  <a:schemeClr val="accent3">
                    <a:lumMod val="25000"/>
                  </a:schemeClr>
                </a:solidFill>
                <a:latin typeface="Abadi" panose="020B0604020104020204" pitchFamily="34" charset="0"/>
              </a:rPr>
              <a:t>Clean and Structure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sz="2200" dirty="0"/>
          </a:p>
        </p:txBody>
      </p:sp>
    </p:spTree>
    <p:extLst>
      <p:ext uri="{BB962C8B-B14F-4D97-AF65-F5344CB8AC3E}">
        <p14:creationId xmlns:p14="http://schemas.microsoft.com/office/powerpoint/2010/main" val="10752662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E991429-FADD-F122-6960-E81A5C4F5ED8}"/>
              </a:ext>
            </a:extLst>
          </p:cNvPr>
          <p:cNvSpPr>
            <a:spLocks noGrp="1"/>
          </p:cNvSpPr>
          <p:nvPr>
            <p:ph idx="1"/>
          </p:nvPr>
        </p:nvSpPr>
        <p:spPr>
          <a:xfrm>
            <a:off x="838200" y="122548"/>
            <a:ext cx="10515600" cy="6054415"/>
          </a:xfrm>
        </p:spPr>
        <p:txBody>
          <a:bodyPr/>
          <a:lstStyle/>
          <a:p>
            <a:pPr>
              <a:lnSpc>
                <a:spcPct val="100000"/>
              </a:lnSpc>
              <a:spcBef>
                <a:spcPts val="1400"/>
              </a:spcBef>
            </a:pPr>
            <a:r>
              <a:rPr lang="en-US" sz="2800" dirty="0">
                <a:solidFill>
                  <a:schemeClr val="accent3">
                    <a:lumMod val="25000"/>
                  </a:schemeClr>
                </a:solidFill>
                <a:latin typeface="Abadi" panose="020B0604020104020204" pitchFamily="34" charset="0"/>
              </a:rPr>
              <a:t>Irregularities, missing data, and inconsistent formatting were addressed.</a:t>
            </a:r>
          </a:p>
          <a:p>
            <a:pPr>
              <a:lnSpc>
                <a:spcPct val="100000"/>
              </a:lnSpc>
              <a:spcBef>
                <a:spcPts val="1400"/>
              </a:spcBef>
            </a:pPr>
            <a:r>
              <a:rPr lang="en-US" sz="2800" dirty="0">
                <a:solidFill>
                  <a:schemeClr val="accent3">
                    <a:lumMod val="25000"/>
                  </a:schemeClr>
                </a:solidFill>
                <a:latin typeface="Abadi" panose="020B0604020104020204" pitchFamily="34" charset="0"/>
              </a:rPr>
              <a:t>Dates were converted into datetime format, and numerical fields like payload mass were standardized to ensure uniformity.</a:t>
            </a:r>
          </a:p>
          <a:p>
            <a:pPr>
              <a:lnSpc>
                <a:spcPct val="100000"/>
              </a:lnSpc>
              <a:spcBef>
                <a:spcPts val="1400"/>
              </a:spcBef>
            </a:pPr>
            <a:r>
              <a:rPr lang="en-US" sz="2800" dirty="0">
                <a:solidFill>
                  <a:schemeClr val="accent3">
                    <a:lumMod val="25000"/>
                  </a:schemeClr>
                </a:solidFill>
                <a:latin typeface="Abadi" panose="020B0604020104020204" pitchFamily="34" charset="0"/>
              </a:rPr>
              <a:t>Store Data:</a:t>
            </a:r>
          </a:p>
          <a:p>
            <a:pPr>
              <a:lnSpc>
                <a:spcPct val="100000"/>
              </a:lnSpc>
              <a:spcBef>
                <a:spcPts val="1400"/>
              </a:spcBef>
            </a:pPr>
            <a:endParaRPr lang="en-US" sz="2800" dirty="0">
              <a:solidFill>
                <a:schemeClr val="accent3">
                  <a:lumMod val="25000"/>
                </a:schemeClr>
              </a:solidFill>
              <a:latin typeface="Abadi" panose="020B0604020104020204" pitchFamily="34" charset="0"/>
            </a:endParaRPr>
          </a:p>
          <a:p>
            <a:pPr>
              <a:lnSpc>
                <a:spcPct val="100000"/>
              </a:lnSpc>
              <a:spcBef>
                <a:spcPts val="1400"/>
              </a:spcBef>
            </a:pPr>
            <a:r>
              <a:rPr lang="en-US" sz="2800" dirty="0">
                <a:solidFill>
                  <a:schemeClr val="accent3">
                    <a:lumMod val="25000"/>
                  </a:schemeClr>
                </a:solidFill>
                <a:latin typeface="Abadi" panose="020B0604020104020204" pitchFamily="34" charset="0"/>
              </a:rPr>
              <a:t>The cleaned data was stored in a Pandas </a:t>
            </a:r>
            <a:r>
              <a:rPr lang="en-US" sz="2800" dirty="0" err="1">
                <a:solidFill>
                  <a:schemeClr val="accent3">
                    <a:lumMod val="25000"/>
                  </a:schemeClr>
                </a:solidFill>
                <a:latin typeface="Abadi" panose="020B0604020104020204" pitchFamily="34" charset="0"/>
              </a:rPr>
              <a:t>DataFrame</a:t>
            </a:r>
            <a:r>
              <a:rPr lang="en-US" sz="2800" dirty="0">
                <a:solidFill>
                  <a:schemeClr val="accent3">
                    <a:lumMod val="25000"/>
                  </a:schemeClr>
                </a:solidFill>
                <a:latin typeface="Abadi" panose="020B0604020104020204" pitchFamily="34" charset="0"/>
              </a:rPr>
              <a:t> for easy analysis.</a:t>
            </a:r>
          </a:p>
          <a:p>
            <a:pPr>
              <a:lnSpc>
                <a:spcPct val="100000"/>
              </a:lnSpc>
              <a:spcBef>
                <a:spcPts val="1400"/>
              </a:spcBef>
            </a:pPr>
            <a:r>
              <a:rPr lang="en-US" sz="2800" dirty="0">
                <a:solidFill>
                  <a:schemeClr val="accent3">
                    <a:lumMod val="25000"/>
                  </a:schemeClr>
                </a:solidFill>
                <a:latin typeface="Abadi" panose="020B0604020104020204" pitchFamily="34" charset="0"/>
              </a:rPr>
              <a:t>The final </a:t>
            </a:r>
            <a:r>
              <a:rPr lang="en-US" sz="2800" dirty="0" err="1">
                <a:solidFill>
                  <a:schemeClr val="accent3">
                    <a:lumMod val="25000"/>
                  </a:schemeClr>
                </a:solidFill>
                <a:latin typeface="Abadi" panose="020B0604020104020204" pitchFamily="34" charset="0"/>
              </a:rPr>
              <a:t>DataFrame</a:t>
            </a:r>
            <a:r>
              <a:rPr lang="en-US" sz="2800" dirty="0">
                <a:solidFill>
                  <a:schemeClr val="accent3">
                    <a:lumMod val="25000"/>
                  </a:schemeClr>
                </a:solidFill>
                <a:latin typeface="Abadi" panose="020B0604020104020204" pitchFamily="34" charset="0"/>
              </a:rPr>
              <a:t> was exported as a CSV file for persistent storage and reproducibility.</a:t>
            </a:r>
            <a:endParaRPr lang="en-US" dirty="0"/>
          </a:p>
        </p:txBody>
      </p:sp>
    </p:spTree>
    <p:extLst>
      <p:ext uri="{BB962C8B-B14F-4D97-AF65-F5344CB8AC3E}">
        <p14:creationId xmlns:p14="http://schemas.microsoft.com/office/powerpoint/2010/main" val="642297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9E25C39-238D-ADF0-677F-5B9E65B89167}"/>
              </a:ext>
            </a:extLst>
          </p:cNvPr>
          <p:cNvPicPr>
            <a:picLocks noGrp="1" noChangeAspect="1"/>
          </p:cNvPicPr>
          <p:nvPr>
            <p:ph idx="1"/>
          </p:nvPr>
        </p:nvPicPr>
        <p:blipFill>
          <a:blip r:embed="rId2"/>
          <a:stretch>
            <a:fillRect/>
          </a:stretch>
        </p:blipFill>
        <p:spPr>
          <a:xfrm>
            <a:off x="1187777" y="348793"/>
            <a:ext cx="6641923" cy="5542960"/>
          </a:xfrm>
        </p:spPr>
      </p:pic>
    </p:spTree>
    <p:extLst>
      <p:ext uri="{BB962C8B-B14F-4D97-AF65-F5344CB8AC3E}">
        <p14:creationId xmlns:p14="http://schemas.microsoft.com/office/powerpoint/2010/main" val="41541062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25000" lnSpcReduction="20000"/>
          </a:bodyPr>
          <a:lstStyle/>
          <a:p>
            <a:pPr>
              <a:lnSpc>
                <a:spcPct val="100000"/>
              </a:lnSpc>
              <a:spcBef>
                <a:spcPts val="1400"/>
              </a:spcBef>
            </a:pPr>
            <a:r>
              <a:rPr lang="en-US" sz="8800" dirty="0">
                <a:solidFill>
                  <a:schemeClr val="accent3">
                    <a:lumMod val="25000"/>
                  </a:schemeClr>
                </a:solidFill>
                <a:latin typeface="Abadi" panose="020B0604020104020204" pitchFamily="34" charset="0"/>
              </a:rPr>
              <a:t>Identify the API:</a:t>
            </a:r>
          </a:p>
          <a:p>
            <a:pPr>
              <a:lnSpc>
                <a:spcPct val="100000"/>
              </a:lnSpc>
              <a:spcBef>
                <a:spcPts val="1400"/>
              </a:spcBef>
            </a:pPr>
            <a:r>
              <a:rPr lang="en-US" sz="8800" dirty="0">
                <a:solidFill>
                  <a:schemeClr val="accent3">
                    <a:lumMod val="25000"/>
                  </a:schemeClr>
                </a:solidFill>
                <a:latin typeface="Abadi" panose="020B0604020104020204" pitchFamily="34" charset="0"/>
              </a:rPr>
              <a:t>The official SpaceX API (https://github.com/r-spacex/SpaceX-API) was used to fetch data about Falcon 9 launches.</a:t>
            </a:r>
          </a:p>
          <a:p>
            <a:pPr>
              <a:lnSpc>
                <a:spcPct val="100000"/>
              </a:lnSpc>
              <a:spcBef>
                <a:spcPts val="1400"/>
              </a:spcBef>
            </a:pPr>
            <a:r>
              <a:rPr lang="en-US" sz="8800" dirty="0">
                <a:solidFill>
                  <a:schemeClr val="accent3">
                    <a:lumMod val="25000"/>
                  </a:schemeClr>
                </a:solidFill>
                <a:latin typeface="Abadi" panose="020B0604020104020204" pitchFamily="34" charset="0"/>
              </a:rPr>
              <a:t>This REST API provides detailed information about all launches, payloads, rockets, and more.</a:t>
            </a:r>
          </a:p>
          <a:p>
            <a:pPr>
              <a:lnSpc>
                <a:spcPct val="100000"/>
              </a:lnSpc>
              <a:spcBef>
                <a:spcPts val="1400"/>
              </a:spcBef>
            </a:pPr>
            <a:r>
              <a:rPr lang="en-US" sz="8800" dirty="0">
                <a:solidFill>
                  <a:schemeClr val="accent3">
                    <a:lumMod val="25000"/>
                  </a:schemeClr>
                </a:solidFill>
                <a:latin typeface="Abadi" panose="020B0604020104020204" pitchFamily="34" charset="0"/>
              </a:rPr>
              <a:t>Make REST API Calls:</a:t>
            </a:r>
          </a:p>
          <a:p>
            <a:pPr>
              <a:lnSpc>
                <a:spcPct val="100000"/>
              </a:lnSpc>
              <a:spcBef>
                <a:spcPts val="1400"/>
              </a:spcBef>
            </a:pPr>
            <a:endParaRPr lang="en-US" sz="8800" dirty="0">
              <a:solidFill>
                <a:schemeClr val="accent3">
                  <a:lumMod val="25000"/>
                </a:schemeClr>
              </a:solidFill>
              <a:latin typeface="Abadi" panose="020B0604020104020204" pitchFamily="34" charset="0"/>
            </a:endParaRPr>
          </a:p>
          <a:p>
            <a:pPr>
              <a:lnSpc>
                <a:spcPct val="100000"/>
              </a:lnSpc>
              <a:spcBef>
                <a:spcPts val="1400"/>
              </a:spcBef>
            </a:pPr>
            <a:endParaRPr lang="en-US" sz="8800" dirty="0">
              <a:solidFill>
                <a:schemeClr val="accent3">
                  <a:lumMod val="25000"/>
                </a:schemeClr>
              </a:solidFill>
              <a:latin typeface="Abadi" panose="020B0604020104020204" pitchFamily="34" charset="0"/>
            </a:endParaRPr>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8" name="Picture 7">
            <a:extLst>
              <a:ext uri="{FF2B5EF4-FFF2-40B4-BE49-F238E27FC236}">
                <a16:creationId xmlns:a16="http://schemas.microsoft.com/office/drawing/2014/main" id="{BAFDD71B-4E08-6D92-F440-D474E7B1BC54}"/>
              </a:ext>
            </a:extLst>
          </p:cNvPr>
          <p:cNvPicPr>
            <a:picLocks noChangeAspect="1"/>
          </p:cNvPicPr>
          <p:nvPr/>
        </p:nvPicPr>
        <p:blipFill>
          <a:blip r:embed="rId4"/>
          <a:stretch>
            <a:fillRect/>
          </a:stretch>
        </p:blipFill>
        <p:spPr>
          <a:xfrm>
            <a:off x="5910262" y="1937708"/>
            <a:ext cx="5387807" cy="352074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369603-9664-48B4-E864-921872D5679B}"/>
              </a:ext>
            </a:extLst>
          </p:cNvPr>
          <p:cNvSpPr>
            <a:spLocks noGrp="1"/>
          </p:cNvSpPr>
          <p:nvPr>
            <p:ph idx="1"/>
          </p:nvPr>
        </p:nvSpPr>
        <p:spPr>
          <a:xfrm>
            <a:off x="838200" y="131975"/>
            <a:ext cx="10515600" cy="6044988"/>
          </a:xfr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Tool Used: Python's requests library was utilized to make GET requests to the SpaceX API.</a:t>
            </a:r>
          </a:p>
          <a:p>
            <a:pPr>
              <a:lnSpc>
                <a:spcPct val="100000"/>
              </a:lnSpc>
              <a:spcBef>
                <a:spcPts val="1400"/>
              </a:spcBef>
            </a:pPr>
            <a:r>
              <a:rPr lang="en-US" sz="2200" dirty="0">
                <a:solidFill>
                  <a:schemeClr val="accent3">
                    <a:lumMod val="25000"/>
                  </a:schemeClr>
                </a:solidFill>
                <a:latin typeface="Abadi" panose="020B0604020104020204" pitchFamily="34" charset="0"/>
              </a:rPr>
              <a:t>The API endpoint used was:</a:t>
            </a:r>
          </a:p>
          <a:p>
            <a:pPr>
              <a:lnSpc>
                <a:spcPct val="100000"/>
              </a:lnSpc>
              <a:spcBef>
                <a:spcPts val="1400"/>
              </a:spcBef>
            </a:pPr>
            <a:r>
              <a:rPr lang="en-US" sz="2200" dirty="0">
                <a:solidFill>
                  <a:schemeClr val="accent3">
                    <a:lumMod val="25000"/>
                  </a:schemeClr>
                </a:solidFill>
                <a:latin typeface="Abadi" panose="020B0604020104020204" pitchFamily="34" charset="0"/>
              </a:rPr>
              <a:t>https://api.spacexdata.com/v4/launches for launch data.</a:t>
            </a:r>
          </a:p>
          <a:p>
            <a:pPr>
              <a:lnSpc>
                <a:spcPct val="100000"/>
              </a:lnSpc>
              <a:spcBef>
                <a:spcPts val="1400"/>
              </a:spcBef>
            </a:pPr>
            <a:r>
              <a:rPr lang="en-US" sz="2200" dirty="0">
                <a:solidFill>
                  <a:schemeClr val="accent3">
                    <a:lumMod val="25000"/>
                  </a:schemeClr>
                </a:solidFill>
                <a:latin typeface="Abadi" panose="020B0604020104020204" pitchFamily="34" charset="0"/>
              </a:rPr>
              <a:t>Additional endpoints like payloads, cores, etc., were used for enriched data.</a:t>
            </a:r>
          </a:p>
          <a:p>
            <a:pPr>
              <a:lnSpc>
                <a:spcPct val="100000"/>
              </a:lnSpc>
              <a:spcBef>
                <a:spcPts val="1400"/>
              </a:spcBef>
            </a:pPr>
            <a:r>
              <a:rPr lang="en-US" sz="2200" dirty="0">
                <a:solidFill>
                  <a:schemeClr val="accent3">
                    <a:lumMod val="25000"/>
                  </a:schemeClr>
                </a:solidFill>
                <a:latin typeface="Abadi" panose="020B0604020104020204" pitchFamily="34" charset="0"/>
              </a:rPr>
              <a:t>Parse API Response:</a:t>
            </a:r>
          </a:p>
          <a:p>
            <a:pPr>
              <a:lnSpc>
                <a:spcPct val="100000"/>
              </a:lnSpc>
              <a:spcBef>
                <a:spcPts val="1400"/>
              </a:spcBef>
            </a:pPr>
            <a:r>
              <a:rPr lang="en-US" sz="2200" dirty="0">
                <a:solidFill>
                  <a:schemeClr val="accent3">
                    <a:lumMod val="25000"/>
                  </a:schemeClr>
                </a:solidFill>
                <a:latin typeface="Abadi" panose="020B0604020104020204" pitchFamily="34" charset="0"/>
              </a:rPr>
              <a:t>The API returns data in JSON format.</a:t>
            </a:r>
          </a:p>
          <a:p>
            <a:pPr>
              <a:lnSpc>
                <a:spcPct val="100000"/>
              </a:lnSpc>
              <a:spcBef>
                <a:spcPts val="1400"/>
              </a:spcBef>
            </a:pPr>
            <a:r>
              <a:rPr lang="en-US" sz="2200" dirty="0">
                <a:solidFill>
                  <a:schemeClr val="accent3">
                    <a:lumMod val="25000"/>
                  </a:schemeClr>
                </a:solidFill>
                <a:latin typeface="Abadi" panose="020B0604020104020204" pitchFamily="34" charset="0"/>
              </a:rPr>
              <a:t>The response was parsed and loaded into a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for analysis.</a:t>
            </a:r>
          </a:p>
          <a:p>
            <a:pPr>
              <a:lnSpc>
                <a:spcPct val="100000"/>
              </a:lnSpc>
              <a:spcBef>
                <a:spcPts val="1400"/>
              </a:spcBef>
            </a:pPr>
            <a:r>
              <a:rPr lang="en-US" sz="2200" dirty="0">
                <a:solidFill>
                  <a:schemeClr val="accent3">
                    <a:lumMod val="25000"/>
                  </a:schemeClr>
                </a:solidFill>
                <a:latin typeface="Abadi" panose="020B0604020104020204" pitchFamily="34" charset="0"/>
              </a:rPr>
              <a:t>Data Cleaning and Transformation:</a:t>
            </a:r>
          </a:p>
          <a:p>
            <a:pPr>
              <a:lnSpc>
                <a:spcPct val="100000"/>
              </a:lnSpc>
              <a:spcBef>
                <a:spcPts val="1400"/>
              </a:spcBef>
            </a:pPr>
            <a:r>
              <a:rPr lang="en-US" sz="2200" dirty="0">
                <a:solidFill>
                  <a:schemeClr val="accent3">
                    <a:lumMod val="25000"/>
                  </a:schemeClr>
                </a:solidFill>
                <a:latin typeface="Abadi" panose="020B0604020104020204" pitchFamily="34" charset="0"/>
              </a:rPr>
              <a:t>Irrelevant fields were removed to focus on attributes like:</a:t>
            </a:r>
          </a:p>
          <a:p>
            <a:pPr>
              <a:lnSpc>
                <a:spcPct val="100000"/>
              </a:lnSpc>
              <a:spcBef>
                <a:spcPts val="1400"/>
              </a:spcBef>
            </a:pPr>
            <a:r>
              <a:rPr lang="en-US" sz="2200" dirty="0">
                <a:solidFill>
                  <a:schemeClr val="accent3">
                    <a:lumMod val="25000"/>
                  </a:schemeClr>
                </a:solidFill>
                <a:latin typeface="Abadi" panose="020B0604020104020204" pitchFamily="34" charset="0"/>
              </a:rPr>
              <a:t>Flight number, mission name, launch date, payload, orbit, and launch success.</a:t>
            </a:r>
          </a:p>
          <a:p>
            <a:endParaRPr lang="en-US" dirty="0"/>
          </a:p>
        </p:txBody>
      </p:sp>
    </p:spTree>
    <p:extLst>
      <p:ext uri="{BB962C8B-B14F-4D97-AF65-F5344CB8AC3E}">
        <p14:creationId xmlns:p14="http://schemas.microsoft.com/office/powerpoint/2010/main" val="15731719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7550D5-DC29-A023-B077-B1651C3CDF08}"/>
              </a:ext>
            </a:extLst>
          </p:cNvPr>
          <p:cNvSpPr>
            <a:spLocks noGrp="1"/>
          </p:cNvSpPr>
          <p:nvPr>
            <p:ph idx="1"/>
          </p:nvPr>
        </p:nvSpPr>
        <p:spPr>
          <a:xfrm>
            <a:off x="838200" y="84841"/>
            <a:ext cx="10515600" cy="6092122"/>
          </a:xfr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Missing or null values were handled, and date fields were standardized.</a:t>
            </a:r>
          </a:p>
          <a:p>
            <a:pPr>
              <a:lnSpc>
                <a:spcPct val="100000"/>
              </a:lnSpc>
              <a:spcBef>
                <a:spcPts val="1400"/>
              </a:spcBef>
            </a:pPr>
            <a:r>
              <a:rPr lang="en-US" sz="2200" dirty="0">
                <a:solidFill>
                  <a:schemeClr val="accent3">
                    <a:lumMod val="25000"/>
                  </a:schemeClr>
                </a:solidFill>
                <a:latin typeface="Abadi" panose="020B0604020104020204" pitchFamily="34" charset="0"/>
              </a:rPr>
              <a:t>Store Data: </a:t>
            </a:r>
          </a:p>
          <a:p>
            <a:pPr>
              <a:lnSpc>
                <a:spcPct val="100000"/>
              </a:lnSpc>
              <a:spcBef>
                <a:spcPts val="1400"/>
              </a:spcBef>
            </a:pPr>
            <a:r>
              <a:rPr lang="en-US" sz="2200" dirty="0">
                <a:solidFill>
                  <a:schemeClr val="accent3">
                    <a:lumMod val="25000"/>
                  </a:schemeClr>
                </a:solidFill>
                <a:latin typeface="Abadi" panose="020B0604020104020204" pitchFamily="34" charset="0"/>
              </a:rPr>
              <a:t>The final processed data was exported as a CSV file and stored locally for further analysis. (https://github.com/kaushikppe/Data-Science-and-Machine-Learning-Capstone-Project/blob/main/dataset_part_1.csv)</a:t>
            </a:r>
          </a:p>
          <a:p>
            <a:pPr>
              <a:lnSpc>
                <a:spcPct val="100000"/>
              </a:lnSpc>
              <a:spcBef>
                <a:spcPts val="1400"/>
              </a:spcBef>
            </a:pPr>
            <a:r>
              <a:rPr lang="en-US" sz="2200" dirty="0">
                <a:solidFill>
                  <a:schemeClr val="accent3">
                    <a:lumMod val="25000"/>
                  </a:schemeClr>
                </a:solidFill>
                <a:latin typeface="Abadi" panose="020B0604020104020204" pitchFamily="34" charset="0"/>
                <a:hlinkClick r:id="rId2"/>
              </a:rPr>
              <a:t>https://github.com/kaushikppe/Data-Science-and-Machine-Learning-Capstone-Project/blob/main/jupyter-labs-spacex-data-collection-api.ipynb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https://github.com/kaushikppe/Data-Science-and-Machine-Learning-Capstone-Project/blob/main/Assignment1-SpaceX%20Falcon%209%20first%20stage%20Landing%20Prediction.py</a:t>
            </a:r>
          </a:p>
          <a:p>
            <a:pPr>
              <a:lnSpc>
                <a:spcPct val="100000"/>
              </a:lnSpc>
              <a:spcBef>
                <a:spcPts val="1400"/>
              </a:spcBef>
            </a:pPr>
            <a:endParaRPr lang="en-US" sz="2800" dirty="0">
              <a:latin typeface="Abadi" panose="020B0604020104020204" pitchFamily="34" charset="0"/>
            </a:endParaRPr>
          </a:p>
          <a:p>
            <a:pPr>
              <a:lnSpc>
                <a:spcPct val="100000"/>
              </a:lnSpc>
              <a:spcBef>
                <a:spcPts val="1400"/>
              </a:spcBef>
            </a:pPr>
            <a:endParaRPr lang="en-US" sz="2800" dirty="0">
              <a:solidFill>
                <a:schemeClr val="accent3">
                  <a:lumMod val="25000"/>
                </a:schemeClr>
              </a:solidFill>
              <a:latin typeface="Abadi" panose="020B0604020104020204" pitchFamily="34" charset="0"/>
            </a:endParaRPr>
          </a:p>
          <a:p>
            <a:endParaRPr lang="en-US" dirty="0"/>
          </a:p>
        </p:txBody>
      </p:sp>
    </p:spTree>
    <p:extLst>
      <p:ext uri="{BB962C8B-B14F-4D97-AF65-F5344CB8AC3E}">
        <p14:creationId xmlns:p14="http://schemas.microsoft.com/office/powerpoint/2010/main" val="3109095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18</a:t>
            </a:fld>
            <a:endParaRPr lang="en-US"/>
          </a:p>
        </p:txBody>
      </p:sp>
      <p:sp>
        <p:nvSpPr>
          <p:cNvPr id="3" name="Text Placeholder 2"/>
          <p:cNvSpPr>
            <a:spLocks noGrp="1"/>
          </p:cNvSpPr>
          <p:nvPr>
            <p:ph type="body" sz="half" idx="4294967295"/>
          </p:nvPr>
        </p:nvSpPr>
        <p:spPr>
          <a:xfrm>
            <a:off x="922411" y="1240100"/>
            <a:ext cx="4875074" cy="4363776"/>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Identify the Data Source:</a:t>
            </a:r>
          </a:p>
          <a:p>
            <a:pPr>
              <a:lnSpc>
                <a:spcPct val="100000"/>
              </a:lnSpc>
              <a:spcBef>
                <a:spcPts val="1400"/>
              </a:spcBef>
            </a:pPr>
            <a:r>
              <a:rPr lang="en-US" sz="2200" dirty="0">
                <a:solidFill>
                  <a:schemeClr val="accent3">
                    <a:lumMod val="25000"/>
                  </a:schemeClr>
                </a:solidFill>
                <a:latin typeface="Abadi"/>
              </a:rPr>
              <a:t>Targeted "List of Falcon 9 and Falcon Heavy launches" from Wikipedia as the primary data source.</a:t>
            </a:r>
          </a:p>
          <a:p>
            <a:pPr>
              <a:lnSpc>
                <a:spcPct val="100000"/>
              </a:lnSpc>
              <a:spcBef>
                <a:spcPts val="1400"/>
              </a:spcBef>
            </a:pPr>
            <a:r>
              <a:rPr lang="en-US" sz="2200" dirty="0">
                <a:solidFill>
                  <a:schemeClr val="accent3">
                    <a:lumMod val="25000"/>
                  </a:schemeClr>
                </a:solidFill>
                <a:latin typeface="Abadi"/>
              </a:rPr>
              <a:t>Verified data structure and ensured accessibility for scraping.</a:t>
            </a:r>
          </a:p>
          <a:p>
            <a:pPr>
              <a:lnSpc>
                <a:spcPct val="100000"/>
              </a:lnSpc>
              <a:spcBef>
                <a:spcPts val="1400"/>
              </a:spcBef>
            </a:pPr>
            <a:r>
              <a:rPr lang="en-US" sz="2200" dirty="0">
                <a:solidFill>
                  <a:schemeClr val="accent3">
                    <a:lumMod val="25000"/>
                  </a:schemeClr>
                </a:solidFill>
                <a:latin typeface="Abadi"/>
              </a:rPr>
              <a:t>Set Up Web Scraping Tools:</a:t>
            </a:r>
          </a:p>
          <a:p>
            <a:pPr>
              <a:lnSpc>
                <a:spcPct val="100000"/>
              </a:lnSpc>
              <a:spcBef>
                <a:spcPts val="1400"/>
              </a:spcBef>
            </a:pPr>
            <a:r>
              <a:rPr lang="en-US" sz="2200" dirty="0">
                <a:solidFill>
                  <a:schemeClr val="accent3">
                    <a:lumMod val="25000"/>
                  </a:schemeClr>
                </a:solidFill>
                <a:latin typeface="Abadi"/>
              </a:rPr>
              <a:t>Used Python's requests library to fetch the web page.</a:t>
            </a:r>
          </a:p>
          <a:p>
            <a:pPr>
              <a:lnSpc>
                <a:spcPct val="100000"/>
              </a:lnSpc>
              <a:spcBef>
                <a:spcPts val="1400"/>
              </a:spcBef>
            </a:pPr>
            <a:r>
              <a:rPr lang="en-US" sz="2200" dirty="0">
                <a:solidFill>
                  <a:schemeClr val="accent3">
                    <a:lumMod val="25000"/>
                  </a:schemeClr>
                </a:solidFill>
                <a:latin typeface="Abadi"/>
              </a:rPr>
              <a:t>Utilized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to parse HTML content and extract relevant data tables.</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panose="020F0502020204030204"/>
            </a:endParaRPr>
          </a:p>
        </p:txBody>
      </p:sp>
      <p:pic>
        <p:nvPicPr>
          <p:cNvPr id="12" name="Picture 11">
            <a:extLst>
              <a:ext uri="{FF2B5EF4-FFF2-40B4-BE49-F238E27FC236}">
                <a16:creationId xmlns:a16="http://schemas.microsoft.com/office/drawing/2014/main" id="{1E564508-D20C-94E9-B6ED-38B41B2E99BC}"/>
              </a:ext>
            </a:extLst>
          </p:cNvPr>
          <p:cNvPicPr>
            <a:picLocks noChangeAspect="1"/>
          </p:cNvPicPr>
          <p:nvPr/>
        </p:nvPicPr>
        <p:blipFill>
          <a:blip r:embed="rId3"/>
          <a:stretch>
            <a:fillRect/>
          </a:stretch>
        </p:blipFill>
        <p:spPr>
          <a:xfrm>
            <a:off x="5949885" y="1659118"/>
            <a:ext cx="5335726" cy="4892511"/>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14A54D-F0BE-5DAF-33C9-C763D40589D9}"/>
              </a:ext>
            </a:extLst>
          </p:cNvPr>
          <p:cNvSpPr>
            <a:spLocks noGrp="1"/>
          </p:cNvSpPr>
          <p:nvPr>
            <p:ph idx="1"/>
          </p:nvPr>
        </p:nvSpPr>
        <p:spPr>
          <a:xfrm>
            <a:off x="838200" y="131975"/>
            <a:ext cx="10515600" cy="6044988"/>
          </a:xfrm>
        </p:spPr>
        <p:txBody>
          <a:bodyPr/>
          <a:lstStyle/>
          <a:p>
            <a:pPr marL="0" indent="0">
              <a:buNone/>
            </a:pPr>
            <a:r>
              <a:rPr lang="en-US" sz="2200" dirty="0"/>
              <a:t>Extract Data:</a:t>
            </a:r>
          </a:p>
          <a:p>
            <a:pPr marL="0" indent="0">
              <a:buNone/>
            </a:pPr>
            <a:endParaRPr lang="en-US" sz="2200" dirty="0"/>
          </a:p>
          <a:p>
            <a:pPr marL="0" indent="0">
              <a:buNone/>
            </a:pPr>
            <a:r>
              <a:rPr lang="en-US" sz="2200" dirty="0"/>
              <a:t>Identified the required table containing launch details (flight number, date, payload, customer, outcome, etc.).</a:t>
            </a:r>
          </a:p>
          <a:p>
            <a:pPr marL="0" indent="0">
              <a:buNone/>
            </a:pPr>
            <a:r>
              <a:rPr lang="en-US" sz="2200" dirty="0"/>
              <a:t>Processed rows and columns to extract structured data.</a:t>
            </a:r>
          </a:p>
          <a:p>
            <a:pPr marL="0" indent="0">
              <a:buNone/>
            </a:pPr>
            <a:r>
              <a:rPr lang="en-US" sz="2200" dirty="0"/>
              <a:t>Handle Missing or Erroneous Data:</a:t>
            </a:r>
          </a:p>
          <a:p>
            <a:pPr marL="0" indent="0">
              <a:buNone/>
            </a:pPr>
            <a:endParaRPr lang="en-US" sz="2200" dirty="0"/>
          </a:p>
          <a:p>
            <a:pPr marL="0" indent="0">
              <a:buNone/>
            </a:pPr>
            <a:r>
              <a:rPr lang="en-US" sz="2200" dirty="0"/>
              <a:t>Checked for missing values and handled inconsistencies in extracted data.</a:t>
            </a:r>
          </a:p>
          <a:p>
            <a:pPr marL="0" indent="0">
              <a:buNone/>
            </a:pPr>
            <a:r>
              <a:rPr lang="en-US" sz="2200" dirty="0"/>
              <a:t>Validated the extracted data against expected data formats.</a:t>
            </a:r>
          </a:p>
          <a:p>
            <a:pPr marL="0" indent="0">
              <a:buNone/>
            </a:pPr>
            <a:r>
              <a:rPr lang="en-US" sz="2200" dirty="0"/>
              <a:t>Store Data:</a:t>
            </a:r>
          </a:p>
          <a:p>
            <a:pPr marL="0" indent="0">
              <a:buNone/>
            </a:pPr>
            <a:endParaRPr lang="en-US" sz="2200" dirty="0"/>
          </a:p>
          <a:p>
            <a:pPr marL="0" indent="0">
              <a:buNone/>
            </a:pPr>
            <a:r>
              <a:rPr lang="en-US" sz="2200" dirty="0"/>
              <a:t>Converted the cleaned data into a pandas </a:t>
            </a:r>
            <a:r>
              <a:rPr lang="en-US" sz="2200" dirty="0" err="1"/>
              <a:t>DataFrame</a:t>
            </a:r>
            <a:r>
              <a:rPr lang="en-US" sz="2200" dirty="0"/>
              <a:t> for further processing.</a:t>
            </a:r>
          </a:p>
          <a:p>
            <a:pPr marL="0" indent="0">
              <a:buNone/>
            </a:pPr>
            <a:r>
              <a:rPr lang="en-US" sz="2200" dirty="0"/>
              <a:t>Saved the data locally in CSV format for reuse.</a:t>
            </a:r>
          </a:p>
        </p:txBody>
      </p:sp>
    </p:spTree>
    <p:extLst>
      <p:ext uri="{BB962C8B-B14F-4D97-AF65-F5344CB8AC3E}">
        <p14:creationId xmlns:p14="http://schemas.microsoft.com/office/powerpoint/2010/main" val="35734570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A1B9C-46AB-4CBF-0BA0-F30B2FE05D7D}"/>
              </a:ext>
            </a:extLst>
          </p:cNvPr>
          <p:cNvSpPr>
            <a:spLocks noGrp="1"/>
          </p:cNvSpPr>
          <p:nvPr>
            <p:ph idx="1"/>
          </p:nvPr>
        </p:nvSpPr>
        <p:spPr>
          <a:xfrm>
            <a:off x="838200" y="358219"/>
            <a:ext cx="10515600" cy="5818744"/>
          </a:xfrm>
        </p:spPr>
        <p:txBody>
          <a:bodyPr/>
          <a:lstStyle/>
          <a:p>
            <a:pPr marL="0" indent="0">
              <a:buNone/>
            </a:pPr>
            <a:r>
              <a:rPr lang="en-US" sz="2200" dirty="0">
                <a:latin typeface="Abadi" panose="020B0604020104020204" pitchFamily="34" charset="0"/>
              </a:rPr>
              <a:t>Git Hub Link - </a:t>
            </a:r>
          </a:p>
          <a:p>
            <a:r>
              <a:rPr lang="en-US" sz="2200" dirty="0">
                <a:latin typeface="Abadi" panose="020B0604020104020204" pitchFamily="34" charset="0"/>
                <a:hlinkClick r:id="rId2"/>
              </a:rPr>
              <a:t>https://github.com/kaushikppe/Data-Science-and-Machine-Learning-Capstone-Project/blob/main/jupyter-labs-webscraping.ipynb</a:t>
            </a:r>
            <a:endParaRPr lang="en-US" sz="2200" dirty="0">
              <a:latin typeface="Abadi" panose="020B0604020104020204" pitchFamily="34" charset="0"/>
            </a:endParaRPr>
          </a:p>
          <a:p>
            <a:endParaRPr lang="en-US" sz="2200" dirty="0">
              <a:latin typeface="Abadi" panose="020B0604020104020204" pitchFamily="34" charset="0"/>
            </a:endParaRPr>
          </a:p>
          <a:p>
            <a:r>
              <a:rPr lang="en-US" sz="2200" dirty="0">
                <a:latin typeface="Abadi" panose="020B0604020104020204" pitchFamily="34" charset="0"/>
                <a:hlinkClick r:id="rId3"/>
              </a:rPr>
              <a:t>https://github.com/kaushikppe/Data-Science-and-Machine-Learning-Capstone-Project/blob/main/spacex_web_scraped.csv</a:t>
            </a:r>
            <a:endParaRPr lang="en-US" sz="2200" dirty="0">
              <a:latin typeface="Abadi" panose="020B0604020104020204" pitchFamily="34" charset="0"/>
            </a:endParaRPr>
          </a:p>
          <a:p>
            <a:endParaRPr lang="en-US" sz="2200" dirty="0">
              <a:latin typeface="Abadi" panose="020B0604020104020204" pitchFamily="34" charset="0"/>
            </a:endParaRPr>
          </a:p>
          <a:p>
            <a:r>
              <a:rPr lang="en-US" sz="2200" dirty="0">
                <a:latin typeface="Abadi" panose="020B0604020104020204" pitchFamily="34" charset="0"/>
              </a:rPr>
              <a:t>https://github.com/kaushikppe/Data-Science-and-Machine-Learning-Capstone-Project/blob/main/Assignment2-Space%20X%20Falcon%209%20First%20Stage%20Landing%20Prediction.py</a:t>
            </a:r>
          </a:p>
        </p:txBody>
      </p:sp>
    </p:spTree>
    <p:extLst>
      <p:ext uri="{BB962C8B-B14F-4D97-AF65-F5344CB8AC3E}">
        <p14:creationId xmlns:p14="http://schemas.microsoft.com/office/powerpoint/2010/main" val="14644433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21</a:t>
            </a:fld>
            <a:endParaRPr lang="en-US"/>
          </a:p>
        </p:txBody>
      </p:sp>
      <p:sp>
        <p:nvSpPr>
          <p:cNvPr id="5" name="Content Placeholder 4"/>
          <p:cNvSpPr>
            <a:spLocks noGrp="1"/>
          </p:cNvSpPr>
          <p:nvPr>
            <p:ph idx="4294967295"/>
          </p:nvPr>
        </p:nvSpPr>
        <p:spPr>
          <a:xfrm>
            <a:off x="770011" y="1825625"/>
            <a:ext cx="8975652" cy="4351338"/>
          </a:xfrm>
          <a:prstGeom prst="rect">
            <a:avLst/>
          </a:prstGeom>
        </p:spPr>
        <p:txBody>
          <a:bodyPr/>
          <a:lstStyle/>
          <a:p>
            <a:r>
              <a:rPr lang="en-US" sz="2200" dirty="0">
                <a:latin typeface="Abadi" panose="020B0604020104020204" pitchFamily="34" charset="0"/>
              </a:rPr>
              <a:t>Data Loading:</a:t>
            </a:r>
          </a:p>
          <a:p>
            <a:endParaRPr lang="en-US" sz="2200" dirty="0">
              <a:latin typeface="Abadi" panose="020B0604020104020204" pitchFamily="34" charset="0"/>
            </a:endParaRPr>
          </a:p>
          <a:p>
            <a:r>
              <a:rPr lang="en-US" sz="2200" dirty="0">
                <a:latin typeface="Abadi" panose="020B0604020104020204" pitchFamily="34" charset="0"/>
              </a:rPr>
              <a:t>Load the JSON data retrieved from the SpaceX API into a Pandas </a:t>
            </a:r>
            <a:r>
              <a:rPr lang="en-US" sz="2200" dirty="0" err="1">
                <a:latin typeface="Abadi" panose="020B0604020104020204" pitchFamily="34" charset="0"/>
              </a:rPr>
              <a:t>DataFrame</a:t>
            </a:r>
            <a:r>
              <a:rPr lang="en-US" sz="2200" dirty="0">
                <a:latin typeface="Abadi" panose="020B0604020104020204" pitchFamily="34" charset="0"/>
              </a:rPr>
              <a:t>.</a:t>
            </a:r>
          </a:p>
          <a:p>
            <a:r>
              <a:rPr lang="en-US" sz="2200" dirty="0">
                <a:latin typeface="Abadi" panose="020B0604020104020204" pitchFamily="34" charset="0"/>
              </a:rPr>
              <a:t>Handle multiple JSON structures by normalizing nested fields like payloads and rockets.</a:t>
            </a:r>
          </a:p>
          <a:p>
            <a:r>
              <a:rPr lang="en-US" sz="2200" dirty="0">
                <a:latin typeface="Abadi" panose="020B0604020104020204" pitchFamily="34" charset="0"/>
              </a:rPr>
              <a:t>Data Cleaning:</a:t>
            </a:r>
          </a:p>
          <a:p>
            <a:endParaRPr lang="en-US" sz="2200" dirty="0">
              <a:latin typeface="Abadi" panose="020B0604020104020204" pitchFamily="34" charset="0"/>
            </a:endParaRPr>
          </a:p>
          <a:p>
            <a:r>
              <a:rPr lang="en-US" sz="2200" dirty="0">
                <a:latin typeface="Abadi" panose="020B0604020104020204" pitchFamily="34" charset="0"/>
              </a:rPr>
              <a:t>Remove Duplicates: Ensure no duplicate rows exist in the dataset.</a:t>
            </a:r>
          </a:p>
          <a:p>
            <a:r>
              <a:rPr lang="en-US" sz="2200" dirty="0">
                <a:latin typeface="Abadi" panose="020B0604020104020204" pitchFamily="34" charset="0"/>
              </a:rPr>
              <a:t>Handle Missing Values: Replace null values with appropriate placeholders or drop them if not required.</a:t>
            </a:r>
          </a:p>
          <a:p>
            <a:endParaRPr lang="en-US" sz="2200" dirty="0">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33B443-BDA1-6CA3-4E7D-C655FD407773}"/>
              </a:ext>
            </a:extLst>
          </p:cNvPr>
          <p:cNvSpPr>
            <a:spLocks noGrp="1"/>
          </p:cNvSpPr>
          <p:nvPr>
            <p:ph idx="1"/>
          </p:nvPr>
        </p:nvSpPr>
        <p:spPr>
          <a:xfrm>
            <a:off x="838200" y="103695"/>
            <a:ext cx="10515600" cy="6073268"/>
          </a:xfrm>
        </p:spPr>
        <p:txBody>
          <a:bodyPr/>
          <a:lstStyle/>
          <a:p>
            <a:r>
              <a:rPr lang="en-US" sz="2200" dirty="0">
                <a:latin typeface="Abadi" panose="020B0604020104020204" pitchFamily="34" charset="0"/>
              </a:rPr>
              <a:t>Standardize Formats: Ensure uniform data types for columns (e.g., datetime, string, numeric).</a:t>
            </a:r>
          </a:p>
          <a:p>
            <a:r>
              <a:rPr lang="en-US" sz="2200" dirty="0">
                <a:latin typeface="Abadi" panose="020B0604020104020204" pitchFamily="34" charset="0"/>
              </a:rPr>
              <a:t>Feature Engineering:</a:t>
            </a:r>
          </a:p>
          <a:p>
            <a:endParaRPr lang="en-US" sz="2200" dirty="0">
              <a:latin typeface="Abadi" panose="020B0604020104020204" pitchFamily="34" charset="0"/>
            </a:endParaRPr>
          </a:p>
          <a:p>
            <a:r>
              <a:rPr lang="en-US" sz="2200" dirty="0">
                <a:latin typeface="Abadi" panose="020B0604020104020204" pitchFamily="34" charset="0"/>
              </a:rPr>
              <a:t>Extract relevant columns such as:</a:t>
            </a:r>
          </a:p>
          <a:p>
            <a:r>
              <a:rPr lang="en-US" sz="2200" dirty="0" err="1">
                <a:latin typeface="Abadi" panose="020B0604020104020204" pitchFamily="34" charset="0"/>
              </a:rPr>
              <a:t>flight_number</a:t>
            </a:r>
            <a:r>
              <a:rPr lang="en-US" sz="2200" dirty="0">
                <a:latin typeface="Abadi" panose="020B0604020104020204" pitchFamily="34" charset="0"/>
              </a:rPr>
              <a:t>, </a:t>
            </a:r>
            <a:r>
              <a:rPr lang="en-US" sz="2200" dirty="0" err="1">
                <a:latin typeface="Abadi" panose="020B0604020104020204" pitchFamily="34" charset="0"/>
              </a:rPr>
              <a:t>mission_name</a:t>
            </a:r>
            <a:r>
              <a:rPr lang="en-US" sz="2200" dirty="0">
                <a:latin typeface="Abadi" panose="020B0604020104020204" pitchFamily="34" charset="0"/>
              </a:rPr>
              <a:t>, </a:t>
            </a:r>
            <a:r>
              <a:rPr lang="en-US" sz="2200" dirty="0" err="1">
                <a:latin typeface="Abadi" panose="020B0604020104020204" pitchFamily="34" charset="0"/>
              </a:rPr>
              <a:t>launch_date</a:t>
            </a:r>
            <a:r>
              <a:rPr lang="en-US" sz="2200" dirty="0">
                <a:latin typeface="Abadi" panose="020B0604020104020204" pitchFamily="34" charset="0"/>
              </a:rPr>
              <a:t>, </a:t>
            </a:r>
            <a:r>
              <a:rPr lang="en-US" sz="2200" dirty="0" err="1">
                <a:latin typeface="Abadi" panose="020B0604020104020204" pitchFamily="34" charset="0"/>
              </a:rPr>
              <a:t>payload_mass</a:t>
            </a:r>
            <a:r>
              <a:rPr lang="en-US" sz="2200" dirty="0">
                <a:latin typeface="Abadi" panose="020B0604020104020204" pitchFamily="34" charset="0"/>
              </a:rPr>
              <a:t>, orbit, </a:t>
            </a:r>
            <a:r>
              <a:rPr lang="en-US" sz="2200" dirty="0" err="1">
                <a:latin typeface="Abadi" panose="020B0604020104020204" pitchFamily="34" charset="0"/>
              </a:rPr>
              <a:t>launch_success</a:t>
            </a:r>
            <a:r>
              <a:rPr lang="en-US" sz="2200" dirty="0">
                <a:latin typeface="Abadi" panose="020B0604020104020204" pitchFamily="34" charset="0"/>
              </a:rPr>
              <a:t>, etc.</a:t>
            </a:r>
          </a:p>
          <a:p>
            <a:r>
              <a:rPr lang="en-US" sz="2200" dirty="0">
                <a:latin typeface="Abadi" panose="020B0604020104020204" pitchFamily="34" charset="0"/>
              </a:rPr>
              <a:t>Derived Metrics:</a:t>
            </a:r>
          </a:p>
          <a:p>
            <a:r>
              <a:rPr lang="en-US" sz="2200" dirty="0">
                <a:latin typeface="Abadi" panose="020B0604020104020204" pitchFamily="34" charset="0"/>
              </a:rPr>
              <a:t>Compute success rates, average payload mass, and flight durations where applicable.</a:t>
            </a:r>
            <a:endParaRPr lang="en-US" sz="2200" dirty="0"/>
          </a:p>
        </p:txBody>
      </p:sp>
    </p:spTree>
    <p:extLst>
      <p:ext uri="{BB962C8B-B14F-4D97-AF65-F5344CB8AC3E}">
        <p14:creationId xmlns:p14="http://schemas.microsoft.com/office/powerpoint/2010/main" val="14596151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F2F853F-E14E-3673-F392-AE0C43517554}"/>
              </a:ext>
            </a:extLst>
          </p:cNvPr>
          <p:cNvSpPr>
            <a:spLocks noGrp="1"/>
          </p:cNvSpPr>
          <p:nvPr>
            <p:ph idx="1"/>
          </p:nvPr>
        </p:nvSpPr>
        <p:spPr>
          <a:xfrm>
            <a:off x="838200" y="75414"/>
            <a:ext cx="10515600" cy="6101549"/>
          </a:xfrm>
        </p:spPr>
        <p:txBody>
          <a:bodyPr/>
          <a:lstStyle/>
          <a:p>
            <a:r>
              <a:rPr lang="en-US" sz="2200" dirty="0">
                <a:latin typeface="Abadi" panose="020B0604020104020204" pitchFamily="34" charset="0"/>
              </a:rPr>
              <a:t>Data Transformation:</a:t>
            </a:r>
          </a:p>
          <a:p>
            <a:endParaRPr lang="en-US" sz="2200" dirty="0">
              <a:latin typeface="Abadi" panose="020B0604020104020204" pitchFamily="34" charset="0"/>
            </a:endParaRPr>
          </a:p>
          <a:p>
            <a:r>
              <a:rPr lang="en-US" sz="2200" dirty="0">
                <a:latin typeface="Abadi" panose="020B0604020104020204" pitchFamily="34" charset="0"/>
              </a:rPr>
              <a:t>Convert date strings to datetime objects for easier temporal analysis.</a:t>
            </a:r>
          </a:p>
          <a:p>
            <a:r>
              <a:rPr lang="en-US" sz="2200" dirty="0">
                <a:latin typeface="Abadi" panose="020B0604020104020204" pitchFamily="34" charset="0"/>
              </a:rPr>
              <a:t>Standardize categorical data (e.g., orbit names, launch sites).</a:t>
            </a:r>
          </a:p>
          <a:p>
            <a:r>
              <a:rPr lang="en-US" sz="2200" dirty="0">
                <a:latin typeface="Abadi" panose="020B0604020104020204" pitchFamily="34" charset="0"/>
              </a:rPr>
              <a:t>Data Merging:</a:t>
            </a:r>
          </a:p>
          <a:p>
            <a:endParaRPr lang="en-US" sz="2200" dirty="0">
              <a:latin typeface="Abadi" panose="020B0604020104020204" pitchFamily="34" charset="0"/>
            </a:endParaRPr>
          </a:p>
          <a:p>
            <a:r>
              <a:rPr lang="en-US" sz="2200" dirty="0">
                <a:latin typeface="Abadi" panose="020B0604020104020204" pitchFamily="34" charset="0"/>
              </a:rPr>
              <a:t>Combine data from multiple SpaceX API endpoints (e.g., launches, payloads, cores) into a unified </a:t>
            </a:r>
            <a:r>
              <a:rPr lang="en-US" sz="2200" dirty="0" err="1">
                <a:latin typeface="Abadi" panose="020B0604020104020204" pitchFamily="34" charset="0"/>
              </a:rPr>
              <a:t>DataFrame</a:t>
            </a:r>
            <a:r>
              <a:rPr lang="en-US" sz="2200" dirty="0">
                <a:latin typeface="Abadi" panose="020B0604020104020204" pitchFamily="34" charset="0"/>
              </a:rPr>
              <a:t> using joins or merges.</a:t>
            </a:r>
          </a:p>
          <a:p>
            <a:r>
              <a:rPr lang="en-US" sz="2200" dirty="0">
                <a:latin typeface="Abadi" panose="020B0604020104020204" pitchFamily="34" charset="0"/>
              </a:rPr>
              <a:t>Final Dataset:</a:t>
            </a:r>
          </a:p>
          <a:p>
            <a:endParaRPr lang="en-US" sz="2200" dirty="0">
              <a:latin typeface="Abadi" panose="020B0604020104020204" pitchFamily="34" charset="0"/>
            </a:endParaRPr>
          </a:p>
          <a:p>
            <a:r>
              <a:rPr lang="en-US" sz="2200" dirty="0">
                <a:latin typeface="Abadi" panose="020B0604020104020204" pitchFamily="34" charset="0"/>
              </a:rPr>
              <a:t>Generate a clean dataset ready for exploratory data analysis (EDA) and predictive modeling.</a:t>
            </a:r>
          </a:p>
          <a:p>
            <a:r>
              <a:rPr lang="en-US" sz="2200" dirty="0">
                <a:latin typeface="Abadi" panose="020B0604020104020204" pitchFamily="34" charset="0"/>
              </a:rPr>
              <a:t>Export the cleaned dataset to a CSV or database for further use.</a:t>
            </a:r>
          </a:p>
          <a:p>
            <a:endParaRPr lang="en-US" dirty="0"/>
          </a:p>
        </p:txBody>
      </p:sp>
    </p:spTree>
    <p:extLst>
      <p:ext uri="{BB962C8B-B14F-4D97-AF65-F5344CB8AC3E}">
        <p14:creationId xmlns:p14="http://schemas.microsoft.com/office/powerpoint/2010/main" val="6812171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C5EAE5-9977-03B9-0292-C68571BD18D6}"/>
              </a:ext>
            </a:extLst>
          </p:cNvPr>
          <p:cNvSpPr>
            <a:spLocks noGrp="1"/>
          </p:cNvSpPr>
          <p:nvPr>
            <p:ph idx="1"/>
          </p:nvPr>
        </p:nvSpPr>
        <p:spPr>
          <a:xfrm>
            <a:off x="838200" y="273377"/>
            <a:ext cx="10515600" cy="5903586"/>
          </a:xfrm>
        </p:spPr>
        <p:txBody>
          <a:bodyPr/>
          <a:lstStyle/>
          <a:p>
            <a:pPr marL="0" indent="0">
              <a:buNone/>
            </a:pPr>
            <a:r>
              <a:rPr lang="en-US" sz="2200" dirty="0">
                <a:latin typeface="Abadi" panose="020B0604020104020204" pitchFamily="34" charset="0"/>
              </a:rPr>
              <a:t>Git Hub Link - </a:t>
            </a:r>
          </a:p>
          <a:p>
            <a:r>
              <a:rPr lang="en-US" sz="2200" dirty="0">
                <a:latin typeface="Abadi" panose="020B0604020104020204" pitchFamily="34" charset="0"/>
                <a:hlinkClick r:id="rId2"/>
              </a:rPr>
              <a:t>https://github.com/kaushikppe/Data-Science-and-Machine-Learning-Capstone-Project/blob/main/labs-jupyter-spacex-data%20wrangling_jupyterlite.ipynb</a:t>
            </a:r>
            <a:endParaRPr lang="en-US" sz="2200" dirty="0">
              <a:latin typeface="Abadi" panose="020B0604020104020204" pitchFamily="34" charset="0"/>
            </a:endParaRPr>
          </a:p>
          <a:p>
            <a:pPr marL="0" indent="0">
              <a:buNone/>
            </a:pPr>
            <a:endParaRPr lang="en-US" sz="2200" dirty="0">
              <a:latin typeface="Abadi" panose="020B0604020104020204" pitchFamily="34" charset="0"/>
            </a:endParaRPr>
          </a:p>
          <a:p>
            <a:r>
              <a:rPr lang="en-US" sz="2200" dirty="0">
                <a:latin typeface="Abadi" panose="020B0604020104020204" pitchFamily="34" charset="0"/>
                <a:hlinkClick r:id="rId3"/>
              </a:rPr>
              <a:t>https://github.com/kaushikppe/Data-Science-and-Machine-Learning-Capstone-Project/blob/main/dataset_part_2.csv</a:t>
            </a:r>
            <a:endParaRPr lang="en-US" sz="2200" dirty="0">
              <a:latin typeface="Abadi" panose="020B0604020104020204" pitchFamily="34" charset="0"/>
            </a:endParaRPr>
          </a:p>
          <a:p>
            <a:endParaRPr lang="en-US" sz="2200" dirty="0">
              <a:latin typeface="Abadi" panose="020B0604020104020204" pitchFamily="34" charset="0"/>
            </a:endParaRPr>
          </a:p>
          <a:p>
            <a:r>
              <a:rPr lang="en-US" sz="2200" dirty="0">
                <a:latin typeface="Abadi" panose="020B0604020104020204" pitchFamily="34" charset="0"/>
              </a:rPr>
              <a:t>https://github.com/kaushikppe/Data-Science-and-Machine-Learning-Capstone-Project/blob/main/Data%20Wrangling.py</a:t>
            </a:r>
          </a:p>
          <a:p>
            <a:endParaRPr lang="en-US" sz="2200" dirty="0">
              <a:latin typeface="Abadi" panose="020B0604020104020204" pitchFamily="34" charset="0"/>
            </a:endParaRPr>
          </a:p>
        </p:txBody>
      </p:sp>
    </p:spTree>
    <p:extLst>
      <p:ext uri="{BB962C8B-B14F-4D97-AF65-F5344CB8AC3E}">
        <p14:creationId xmlns:p14="http://schemas.microsoft.com/office/powerpoint/2010/main" val="13872418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A9F5152-1458-920D-7BC2-D31C378DA02D}"/>
              </a:ext>
            </a:extLst>
          </p:cNvPr>
          <p:cNvPicPr>
            <a:picLocks noGrp="1" noChangeAspect="1"/>
          </p:cNvPicPr>
          <p:nvPr>
            <p:ph idx="1"/>
          </p:nvPr>
        </p:nvPicPr>
        <p:blipFill>
          <a:blip r:embed="rId2"/>
          <a:stretch>
            <a:fillRect/>
          </a:stretch>
        </p:blipFill>
        <p:spPr>
          <a:xfrm>
            <a:off x="3706923" y="479663"/>
            <a:ext cx="4778154" cy="5509737"/>
          </a:xfrm>
        </p:spPr>
      </p:pic>
    </p:spTree>
    <p:extLst>
      <p:ext uri="{BB962C8B-B14F-4D97-AF65-F5344CB8AC3E}">
        <p14:creationId xmlns:p14="http://schemas.microsoft.com/office/powerpoint/2010/main" val="34423970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p:cNvSpPr>
            <a:spLocks noGrp="1"/>
          </p:cNvSpPr>
          <p:nvPr>
            <p:ph idx="4294967295"/>
          </p:nvPr>
        </p:nvSpPr>
        <p:spPr>
          <a:xfrm>
            <a:off x="770010" y="1366887"/>
            <a:ext cx="9745589" cy="4810076"/>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Charts Plotted and Their Purpose:</a:t>
            </a:r>
          </a:p>
          <a:p>
            <a:pPr>
              <a:lnSpc>
                <a:spcPct val="100000"/>
              </a:lnSpc>
              <a:spcBef>
                <a:spcPts val="1400"/>
              </a:spcBef>
            </a:pPr>
            <a:r>
              <a:rPr lang="en-US" sz="2200" dirty="0">
                <a:solidFill>
                  <a:schemeClr val="accent3">
                    <a:lumMod val="25000"/>
                  </a:schemeClr>
                </a:solidFill>
                <a:latin typeface="Abadi"/>
              </a:rPr>
              <a:t>Flight Number vs. Payload Mass: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Chart Type: Scatter plot with hue="Class".</a:t>
            </a:r>
          </a:p>
          <a:p>
            <a:pPr>
              <a:lnSpc>
                <a:spcPct val="100000"/>
              </a:lnSpc>
              <a:spcBef>
                <a:spcPts val="1400"/>
              </a:spcBef>
            </a:pPr>
            <a:r>
              <a:rPr lang="en-US" sz="2200" dirty="0">
                <a:solidFill>
                  <a:schemeClr val="accent3">
                    <a:lumMod val="25000"/>
                  </a:schemeClr>
                </a:solidFill>
                <a:latin typeface="Abadi"/>
              </a:rPr>
              <a:t>Purpose: To observe how the </a:t>
            </a:r>
            <a:r>
              <a:rPr lang="en-US" sz="2200" dirty="0" err="1">
                <a:solidFill>
                  <a:schemeClr val="accent3">
                    <a:lumMod val="25000"/>
                  </a:schemeClr>
                </a:solidFill>
                <a:latin typeface="Abadi"/>
              </a:rPr>
              <a:t>FlightNumber</a:t>
            </a:r>
            <a:r>
              <a:rPr lang="en-US" sz="2200" dirty="0">
                <a:solidFill>
                  <a:schemeClr val="accent3">
                    <a:lumMod val="25000"/>
                  </a:schemeClr>
                </a:solidFill>
                <a:latin typeface="Abadi"/>
              </a:rPr>
              <a:t> (representing experience) and </a:t>
            </a:r>
            <a:r>
              <a:rPr lang="en-US" sz="2200" dirty="0" err="1">
                <a:solidFill>
                  <a:schemeClr val="accent3">
                    <a:lumMod val="25000"/>
                  </a:schemeClr>
                </a:solidFill>
                <a:latin typeface="Abadi"/>
              </a:rPr>
              <a:t>PayloadMass</a:t>
            </a:r>
            <a:r>
              <a:rPr lang="en-US" sz="2200" dirty="0">
                <a:solidFill>
                  <a:schemeClr val="accent3">
                    <a:lumMod val="25000"/>
                  </a:schemeClr>
                </a:solidFill>
                <a:latin typeface="Abadi"/>
              </a:rPr>
              <a:t> impact the success rate of the launches. The hue="Class" overlays the outcomes (successful/unsuccessful), revealing patterns.</a:t>
            </a:r>
          </a:p>
          <a:p>
            <a:pPr>
              <a:lnSpc>
                <a:spcPct val="100000"/>
              </a:lnSpc>
              <a:spcBef>
                <a:spcPts val="1400"/>
              </a:spcBef>
            </a:pPr>
            <a:r>
              <a:rPr lang="en-US" sz="2200" dirty="0">
                <a:solidFill>
                  <a:schemeClr val="accent3">
                    <a:lumMod val="25000"/>
                  </a:schemeClr>
                </a:solidFill>
                <a:latin typeface="Abadi"/>
              </a:rPr>
              <a:t>Launch Site Success Rates: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Chart Type: Bar plot.</a:t>
            </a:r>
          </a:p>
          <a:p>
            <a:pPr>
              <a:lnSpc>
                <a:spcPct val="100000"/>
              </a:lnSpc>
              <a:spcBef>
                <a:spcPts val="1400"/>
              </a:spcBef>
            </a:pPr>
            <a:r>
              <a:rPr lang="en-US" sz="2200" dirty="0">
                <a:solidFill>
                  <a:schemeClr val="accent3">
                    <a:lumMod val="25000"/>
                  </a:schemeClr>
                </a:solidFill>
                <a:latin typeface="Abadi"/>
              </a:rPr>
              <a:t>Purpose: To identify the success rates across different launch sites. This helps to understand whether location influences success probabilities.</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949998-B98C-B222-0A62-BF8DD5573320}"/>
              </a:ext>
            </a:extLst>
          </p:cNvPr>
          <p:cNvSpPr>
            <a:spLocks noGrp="1"/>
          </p:cNvSpPr>
          <p:nvPr>
            <p:ph idx="1"/>
          </p:nvPr>
        </p:nvSpPr>
        <p:spPr>
          <a:xfrm>
            <a:off x="838200" y="292231"/>
            <a:ext cx="10515600" cy="5884732"/>
          </a:xfrm>
        </p:spPr>
        <p:txBody>
          <a:bodyPr/>
          <a:lstStyle/>
          <a:p>
            <a:pPr marL="0" indent="0">
              <a:buNone/>
            </a:pPr>
            <a:r>
              <a:rPr lang="en-US" dirty="0"/>
              <a:t>Orbit vs. Success Rates:</a:t>
            </a:r>
          </a:p>
          <a:p>
            <a:pPr marL="0" indent="0">
              <a:buNone/>
            </a:pPr>
            <a:endParaRPr lang="en-US" dirty="0"/>
          </a:p>
          <a:p>
            <a:pPr marL="0" indent="0">
              <a:buNone/>
            </a:pPr>
            <a:r>
              <a:rPr lang="en-US" dirty="0"/>
              <a:t>Chart Type: Grouped bar plot.</a:t>
            </a:r>
          </a:p>
          <a:p>
            <a:pPr marL="0" indent="0">
              <a:buNone/>
            </a:pPr>
            <a:r>
              <a:rPr lang="en-US" dirty="0"/>
              <a:t>Purpose: To determine the success likelihood for different orbit types. This is crucial for understanding if certain orbits are more challenging.</a:t>
            </a:r>
          </a:p>
          <a:p>
            <a:pPr marL="0" indent="0">
              <a:buNone/>
            </a:pPr>
            <a:r>
              <a:rPr lang="en-US" dirty="0"/>
              <a:t>Payload Mass vs. Success for Specific Orbits:</a:t>
            </a:r>
          </a:p>
          <a:p>
            <a:pPr marL="0" indent="0">
              <a:buNone/>
            </a:pPr>
            <a:endParaRPr lang="en-US" dirty="0"/>
          </a:p>
          <a:p>
            <a:pPr marL="0" indent="0">
              <a:buNone/>
            </a:pPr>
            <a:r>
              <a:rPr lang="en-US" dirty="0"/>
              <a:t>Chart Type: Line or scatter plot for selected orbits.</a:t>
            </a:r>
          </a:p>
          <a:p>
            <a:pPr marL="0" indent="0">
              <a:buNone/>
            </a:pPr>
            <a:r>
              <a:rPr lang="en-US" dirty="0"/>
              <a:t>Purpose: To explore the relationship between payload mass and success for specific orbits. It reveals if heavier payloads impact success differently in various orbits.</a:t>
            </a:r>
          </a:p>
        </p:txBody>
      </p:sp>
    </p:spTree>
    <p:extLst>
      <p:ext uri="{BB962C8B-B14F-4D97-AF65-F5344CB8AC3E}">
        <p14:creationId xmlns:p14="http://schemas.microsoft.com/office/powerpoint/2010/main" val="13033860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E4D42F-13FC-E233-E87A-1700110736B4}"/>
              </a:ext>
            </a:extLst>
          </p:cNvPr>
          <p:cNvSpPr>
            <a:spLocks noGrp="1"/>
          </p:cNvSpPr>
          <p:nvPr>
            <p:ph idx="1"/>
          </p:nvPr>
        </p:nvSpPr>
        <p:spPr>
          <a:xfrm>
            <a:off x="838200" y="263951"/>
            <a:ext cx="10515600" cy="5913012"/>
          </a:xfrm>
        </p:spPr>
        <p:txBody>
          <a:bodyPr/>
          <a:lstStyle/>
          <a:p>
            <a:pPr marL="0" indent="0">
              <a:buNone/>
            </a:pPr>
            <a:r>
              <a:rPr lang="en-US" dirty="0"/>
              <a:t>Yearly Launch Success Trends:</a:t>
            </a:r>
          </a:p>
          <a:p>
            <a:pPr marL="0" indent="0">
              <a:buNone/>
            </a:pPr>
            <a:endParaRPr lang="en-US" dirty="0"/>
          </a:p>
          <a:p>
            <a:pPr marL="0" indent="0">
              <a:buNone/>
            </a:pPr>
            <a:r>
              <a:rPr lang="en-US" dirty="0"/>
              <a:t>Chart Type: Line plot.</a:t>
            </a:r>
          </a:p>
          <a:p>
            <a:pPr marL="0" indent="0">
              <a:buNone/>
            </a:pPr>
            <a:r>
              <a:rPr lang="en-US" dirty="0"/>
              <a:t>Purpose: To track success rates over the years, identifying trends and improvements in the launch process.</a:t>
            </a:r>
          </a:p>
          <a:p>
            <a:pPr marL="0" indent="0">
              <a:buNone/>
            </a:pPr>
            <a:r>
              <a:rPr lang="en-US" dirty="0"/>
              <a:t>Correlation Heatmap:</a:t>
            </a:r>
          </a:p>
          <a:p>
            <a:pPr marL="0" indent="0">
              <a:buNone/>
            </a:pPr>
            <a:endParaRPr lang="en-US" dirty="0"/>
          </a:p>
          <a:p>
            <a:pPr marL="0" indent="0">
              <a:buNone/>
            </a:pPr>
            <a:r>
              <a:rPr lang="en-US" dirty="0"/>
              <a:t>Chart Type: Heatmap using Seaborn.</a:t>
            </a:r>
          </a:p>
          <a:p>
            <a:pPr marL="0" indent="0">
              <a:buNone/>
            </a:pPr>
            <a:r>
              <a:rPr lang="en-US" dirty="0"/>
              <a:t>Purpose: To visualize correlations between numeric features, such as </a:t>
            </a:r>
            <a:r>
              <a:rPr lang="en-US" dirty="0" err="1"/>
              <a:t>FlightNumber</a:t>
            </a:r>
            <a:r>
              <a:rPr lang="en-US" dirty="0"/>
              <a:t>, </a:t>
            </a:r>
            <a:r>
              <a:rPr lang="en-US" dirty="0" err="1"/>
              <a:t>PayloadMass</a:t>
            </a:r>
            <a:r>
              <a:rPr lang="en-US" dirty="0"/>
              <a:t>, and others. This helps identify predictive relationships.</a:t>
            </a:r>
          </a:p>
        </p:txBody>
      </p:sp>
    </p:spTree>
    <p:extLst>
      <p:ext uri="{BB962C8B-B14F-4D97-AF65-F5344CB8AC3E}">
        <p14:creationId xmlns:p14="http://schemas.microsoft.com/office/powerpoint/2010/main" val="30239905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CD48EC-CD81-F9E3-D0B6-7A7B9BB14816}"/>
              </a:ext>
            </a:extLst>
          </p:cNvPr>
          <p:cNvSpPr>
            <a:spLocks noGrp="1"/>
          </p:cNvSpPr>
          <p:nvPr>
            <p:ph idx="1"/>
          </p:nvPr>
        </p:nvSpPr>
        <p:spPr>
          <a:xfrm>
            <a:off x="838200" y="367645"/>
            <a:ext cx="10515600" cy="5809318"/>
          </a:xfrm>
        </p:spPr>
        <p:txBody>
          <a:bodyPr/>
          <a:lstStyle/>
          <a:p>
            <a:pPr marL="0" indent="0">
              <a:buNone/>
            </a:pPr>
            <a:r>
              <a:rPr lang="en-US" dirty="0"/>
              <a:t>Code File: https://github.com/kaushikppe/Data-Science-and-Machine-Learning-Capstone-Project/blob/main/EDA%20with%20Data%20Visualization.py</a:t>
            </a:r>
          </a:p>
        </p:txBody>
      </p:sp>
    </p:spTree>
    <p:extLst>
      <p:ext uri="{BB962C8B-B14F-4D97-AF65-F5344CB8AC3E}">
        <p14:creationId xmlns:p14="http://schemas.microsoft.com/office/powerpoint/2010/main" val="10354061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770011" y="1319753"/>
            <a:ext cx="10687961" cy="490193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buNone/>
            </a:pPr>
            <a:r>
              <a:rPr lang="en-US" sz="2200" dirty="0">
                <a:solidFill>
                  <a:schemeClr val="bg2">
                    <a:lumMod val="50000"/>
                  </a:schemeClr>
                </a:solidFill>
                <a:latin typeface="Abadi"/>
              </a:rPr>
              <a:t>This project focuses on predicting the success of SpaceX Falcon 9 first stage landings using data science and machine learning techniques. SpaceX aims to minimize the cost of space exploration by reusing rocket boosters, which makes accurately predicting landing outcomes crucial. By leveraging historical data, this project identifies key factors influencing success rates and evaluates machine learning models to develop a robust prediction system.</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p:cNvSpPr>
            <a:spLocks noGrp="1"/>
          </p:cNvSpPr>
          <p:nvPr>
            <p:ph idx="4294967295"/>
          </p:nvPr>
        </p:nvSpPr>
        <p:spPr>
          <a:xfrm>
            <a:off x="770010" y="1414021"/>
            <a:ext cx="9745589" cy="4743892"/>
          </a:xfrm>
          <a:prstGeom prst="rect">
            <a:avLst/>
          </a:prstGeom>
        </p:spPr>
        <p:txBody>
          <a:bodyPr lIns="91440" tIns="45720" rIns="91440" bIns="45720" anchor="t"/>
          <a:lstStyle/>
          <a:p>
            <a:pPr>
              <a:lnSpc>
                <a:spcPct val="100000"/>
              </a:lnSpc>
              <a:spcBef>
                <a:spcPts val="1400"/>
              </a:spcBef>
            </a:pPr>
            <a:r>
              <a:rPr lang="en-US" sz="800" dirty="0">
                <a:solidFill>
                  <a:schemeClr val="accent3">
                    <a:lumMod val="25000"/>
                  </a:schemeClr>
                </a:solidFill>
                <a:latin typeface="Abadi" panose="020B0604020104020204" pitchFamily="34" charset="0"/>
              </a:rPr>
              <a:t>First 10 rows from SPACEXTABLE:</a:t>
            </a:r>
          </a:p>
          <a:p>
            <a:pPr>
              <a:lnSpc>
                <a:spcPct val="100000"/>
              </a:lnSpc>
              <a:spcBef>
                <a:spcPts val="1400"/>
              </a:spcBef>
            </a:pPr>
            <a:endParaRPr lang="en-US" sz="800" dirty="0">
              <a:solidFill>
                <a:schemeClr val="accent3">
                  <a:lumMod val="25000"/>
                </a:schemeClr>
              </a:solidFill>
              <a:latin typeface="Abadi" panose="020B0604020104020204" pitchFamily="34" charset="0"/>
            </a:endParaRPr>
          </a:p>
          <a:p>
            <a:pPr>
              <a:lnSpc>
                <a:spcPct val="100000"/>
              </a:lnSpc>
              <a:spcBef>
                <a:spcPts val="1400"/>
              </a:spcBef>
            </a:pPr>
            <a:r>
              <a:rPr lang="en-US" sz="800" dirty="0">
                <a:solidFill>
                  <a:schemeClr val="accent3">
                    <a:lumMod val="25000"/>
                  </a:schemeClr>
                </a:solidFill>
                <a:latin typeface="Abadi" panose="020B0604020104020204" pitchFamily="34" charset="0"/>
              </a:rPr>
              <a:t>Query: SELECT * FROM SPACEXTABLE LIMIT 10;</a:t>
            </a:r>
          </a:p>
          <a:p>
            <a:pPr>
              <a:lnSpc>
                <a:spcPct val="100000"/>
              </a:lnSpc>
              <a:spcBef>
                <a:spcPts val="1400"/>
              </a:spcBef>
            </a:pPr>
            <a:r>
              <a:rPr lang="en-US" sz="800" dirty="0">
                <a:solidFill>
                  <a:schemeClr val="accent3">
                    <a:lumMod val="25000"/>
                  </a:schemeClr>
                </a:solidFill>
                <a:latin typeface="Abadi" panose="020B0604020104020204" pitchFamily="34" charset="0"/>
              </a:rPr>
              <a:t>Displays the first 10 rows of the SPACEXTABLE.</a:t>
            </a:r>
          </a:p>
          <a:p>
            <a:pPr>
              <a:lnSpc>
                <a:spcPct val="100000"/>
              </a:lnSpc>
              <a:spcBef>
                <a:spcPts val="1400"/>
              </a:spcBef>
            </a:pPr>
            <a:r>
              <a:rPr lang="en-US" sz="800" dirty="0">
                <a:solidFill>
                  <a:schemeClr val="accent3">
                    <a:lumMod val="25000"/>
                  </a:schemeClr>
                </a:solidFill>
                <a:latin typeface="Abadi" panose="020B0604020104020204" pitchFamily="34" charset="0"/>
              </a:rPr>
              <a:t>Display unique launch sites:</a:t>
            </a:r>
          </a:p>
          <a:p>
            <a:pPr>
              <a:lnSpc>
                <a:spcPct val="100000"/>
              </a:lnSpc>
              <a:spcBef>
                <a:spcPts val="1400"/>
              </a:spcBef>
            </a:pPr>
            <a:endParaRPr lang="en-US" sz="800" dirty="0">
              <a:solidFill>
                <a:schemeClr val="accent3">
                  <a:lumMod val="25000"/>
                </a:schemeClr>
              </a:solidFill>
              <a:latin typeface="Abadi" panose="020B0604020104020204" pitchFamily="34" charset="0"/>
            </a:endParaRPr>
          </a:p>
          <a:p>
            <a:pPr>
              <a:lnSpc>
                <a:spcPct val="100000"/>
              </a:lnSpc>
              <a:spcBef>
                <a:spcPts val="1400"/>
              </a:spcBef>
            </a:pPr>
            <a:r>
              <a:rPr lang="en-US" sz="800" dirty="0">
                <a:solidFill>
                  <a:schemeClr val="accent3">
                    <a:lumMod val="25000"/>
                  </a:schemeClr>
                </a:solidFill>
                <a:latin typeface="Abadi" panose="020B0604020104020204" pitchFamily="34" charset="0"/>
              </a:rPr>
              <a:t>Query: SELECT DISTINCT </a:t>
            </a:r>
            <a:r>
              <a:rPr lang="en-US" sz="800" dirty="0" err="1">
                <a:solidFill>
                  <a:schemeClr val="accent3">
                    <a:lumMod val="25000"/>
                  </a:schemeClr>
                </a:solidFill>
                <a:latin typeface="Abadi" panose="020B0604020104020204" pitchFamily="34" charset="0"/>
              </a:rPr>
              <a:t>Launch_Site</a:t>
            </a:r>
            <a:r>
              <a:rPr lang="en-US" sz="800" dirty="0">
                <a:solidFill>
                  <a:schemeClr val="accent3">
                    <a:lumMod val="25000"/>
                  </a:schemeClr>
                </a:solidFill>
                <a:latin typeface="Abadi" panose="020B0604020104020204" pitchFamily="34" charset="0"/>
              </a:rPr>
              <a:t> FROM SPACEXTBL;</a:t>
            </a:r>
          </a:p>
          <a:p>
            <a:pPr>
              <a:lnSpc>
                <a:spcPct val="100000"/>
              </a:lnSpc>
              <a:spcBef>
                <a:spcPts val="1400"/>
              </a:spcBef>
            </a:pPr>
            <a:r>
              <a:rPr lang="en-US" sz="800" dirty="0">
                <a:solidFill>
                  <a:schemeClr val="accent3">
                    <a:lumMod val="25000"/>
                  </a:schemeClr>
                </a:solidFill>
                <a:latin typeface="Abadi" panose="020B0604020104020204" pitchFamily="34" charset="0"/>
              </a:rPr>
              <a:t>Lists unique launch sites from the dataset.</a:t>
            </a:r>
          </a:p>
          <a:p>
            <a:pPr>
              <a:lnSpc>
                <a:spcPct val="100000"/>
              </a:lnSpc>
              <a:spcBef>
                <a:spcPts val="1400"/>
              </a:spcBef>
            </a:pPr>
            <a:r>
              <a:rPr lang="en-US" sz="800" dirty="0">
                <a:solidFill>
                  <a:schemeClr val="accent3">
                    <a:lumMod val="25000"/>
                  </a:schemeClr>
                </a:solidFill>
                <a:latin typeface="Abadi" panose="020B0604020104020204" pitchFamily="34" charset="0"/>
              </a:rPr>
              <a:t>Display 5 records where launch sites begin with 'KSC':</a:t>
            </a:r>
          </a:p>
          <a:p>
            <a:pPr>
              <a:lnSpc>
                <a:spcPct val="100000"/>
              </a:lnSpc>
              <a:spcBef>
                <a:spcPts val="1400"/>
              </a:spcBef>
            </a:pPr>
            <a:endParaRPr lang="en-US" sz="800" dirty="0">
              <a:solidFill>
                <a:schemeClr val="accent3">
                  <a:lumMod val="25000"/>
                </a:schemeClr>
              </a:solidFill>
              <a:latin typeface="Abadi" panose="020B0604020104020204" pitchFamily="34" charset="0"/>
            </a:endParaRPr>
          </a:p>
          <a:p>
            <a:pPr>
              <a:lnSpc>
                <a:spcPct val="100000"/>
              </a:lnSpc>
              <a:spcBef>
                <a:spcPts val="1400"/>
              </a:spcBef>
            </a:pPr>
            <a:r>
              <a:rPr lang="en-US" sz="800" dirty="0">
                <a:solidFill>
                  <a:schemeClr val="accent3">
                    <a:lumMod val="25000"/>
                  </a:schemeClr>
                </a:solidFill>
                <a:latin typeface="Abadi" panose="020B0604020104020204" pitchFamily="34" charset="0"/>
              </a:rPr>
              <a:t>Query: SELECT * FROM SPACEXTBL WHERE </a:t>
            </a:r>
            <a:r>
              <a:rPr lang="en-US" sz="800" dirty="0" err="1">
                <a:solidFill>
                  <a:schemeClr val="accent3">
                    <a:lumMod val="25000"/>
                  </a:schemeClr>
                </a:solidFill>
                <a:latin typeface="Abadi" panose="020B0604020104020204" pitchFamily="34" charset="0"/>
              </a:rPr>
              <a:t>Launch_Site</a:t>
            </a:r>
            <a:r>
              <a:rPr lang="en-US" sz="800" dirty="0">
                <a:solidFill>
                  <a:schemeClr val="accent3">
                    <a:lumMod val="25000"/>
                  </a:schemeClr>
                </a:solidFill>
                <a:latin typeface="Abadi" panose="020B0604020104020204" pitchFamily="34" charset="0"/>
              </a:rPr>
              <a:t> LIKE 'KSC%' LIMIT 5;</a:t>
            </a:r>
          </a:p>
          <a:p>
            <a:pPr>
              <a:lnSpc>
                <a:spcPct val="100000"/>
              </a:lnSpc>
              <a:spcBef>
                <a:spcPts val="1400"/>
              </a:spcBef>
            </a:pPr>
            <a:r>
              <a:rPr lang="en-US" sz="800" dirty="0">
                <a:solidFill>
                  <a:schemeClr val="accent3">
                    <a:lumMod val="25000"/>
                  </a:schemeClr>
                </a:solidFill>
                <a:latin typeface="Abadi" panose="020B0604020104020204" pitchFamily="34" charset="0"/>
              </a:rPr>
              <a:t>Retrieves 5 records where the launch site starts with "KSC".</a:t>
            </a:r>
          </a:p>
          <a:p>
            <a:pPr>
              <a:lnSpc>
                <a:spcPct val="100000"/>
              </a:lnSpc>
              <a:spcBef>
                <a:spcPts val="1400"/>
              </a:spcBef>
            </a:pPr>
            <a:r>
              <a:rPr lang="en-US" sz="800" dirty="0">
                <a:solidFill>
                  <a:schemeClr val="accent3">
                    <a:lumMod val="25000"/>
                  </a:schemeClr>
                </a:solidFill>
                <a:latin typeface="Abadi" panose="020B0604020104020204" pitchFamily="34" charset="0"/>
              </a:rPr>
              <a:t>Total payload mass carried by boosters launched by NASA (CRS):</a:t>
            </a:r>
          </a:p>
          <a:p>
            <a:pPr>
              <a:lnSpc>
                <a:spcPct val="100000"/>
              </a:lnSpc>
              <a:spcBef>
                <a:spcPts val="1400"/>
              </a:spcBef>
            </a:pPr>
            <a:endParaRPr lang="en-US" sz="800" dirty="0">
              <a:solidFill>
                <a:schemeClr val="accent3">
                  <a:lumMod val="25000"/>
                </a:schemeClr>
              </a:solidFill>
              <a:latin typeface="Abadi" panose="020B0604020104020204" pitchFamily="34" charset="0"/>
            </a:endParaRPr>
          </a:p>
          <a:p>
            <a:pPr>
              <a:lnSpc>
                <a:spcPct val="100000"/>
              </a:lnSpc>
              <a:spcBef>
                <a:spcPts val="1400"/>
              </a:spcBef>
            </a:pPr>
            <a:r>
              <a:rPr lang="en-US" sz="800" dirty="0">
                <a:solidFill>
                  <a:schemeClr val="accent3">
                    <a:lumMod val="25000"/>
                  </a:schemeClr>
                </a:solidFill>
                <a:latin typeface="Abadi" panose="020B0604020104020204" pitchFamily="34" charset="0"/>
              </a:rPr>
              <a:t>Query: SELECT SUM(PAYLOAD_MASS__KG_) AS </a:t>
            </a:r>
            <a:r>
              <a:rPr lang="en-US" sz="800" dirty="0" err="1">
                <a:solidFill>
                  <a:schemeClr val="accent3">
                    <a:lumMod val="25000"/>
                  </a:schemeClr>
                </a:solidFill>
                <a:latin typeface="Abadi" panose="020B0604020104020204" pitchFamily="34" charset="0"/>
              </a:rPr>
              <a:t>Total_Payload_Mass</a:t>
            </a:r>
            <a:r>
              <a:rPr lang="en-US" sz="800" dirty="0">
                <a:solidFill>
                  <a:schemeClr val="accent3">
                    <a:lumMod val="25000"/>
                  </a:schemeClr>
                </a:solidFill>
                <a:latin typeface="Abadi" panose="020B0604020104020204" pitchFamily="34" charset="0"/>
              </a:rPr>
              <a:t> FROM SPACEXTBL WHERE Payload LIKE '%CRS%';</a:t>
            </a:r>
          </a:p>
          <a:p>
            <a:pPr>
              <a:lnSpc>
                <a:spcPct val="100000"/>
              </a:lnSpc>
              <a:spcBef>
                <a:spcPts val="1400"/>
              </a:spcBef>
            </a:pPr>
            <a:r>
              <a:rPr lang="en-US" sz="800" dirty="0">
                <a:solidFill>
                  <a:schemeClr val="accent3">
                    <a:lumMod val="25000"/>
                  </a:schemeClr>
                </a:solidFill>
                <a:latin typeface="Abadi" panose="020B0604020104020204" pitchFamily="34" charset="0"/>
              </a:rPr>
              <a:t>Calculates the total payload mass for missions related to NASA's CRS.</a:t>
            </a:r>
            <a:endParaRPr lang="en-US" sz="800" dirty="0">
              <a:latin typeface="Abadi" panose="020B0604020104020204" pitchFamily="34" charset="0"/>
            </a:endParaRPr>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935CF7F-3089-8B12-7544-E63785137885}"/>
              </a:ext>
            </a:extLst>
          </p:cNvPr>
          <p:cNvSpPr>
            <a:spLocks noGrp="1"/>
          </p:cNvSpPr>
          <p:nvPr>
            <p:ph idx="1"/>
          </p:nvPr>
        </p:nvSpPr>
        <p:spPr>
          <a:xfrm>
            <a:off x="838200" y="301658"/>
            <a:ext cx="10515600" cy="5875305"/>
          </a:xfrm>
        </p:spPr>
        <p:txBody>
          <a:bodyPr/>
          <a:lstStyle/>
          <a:p>
            <a:r>
              <a:rPr lang="en-US" sz="1400" dirty="0">
                <a:latin typeface="Abadi" panose="020B0604020104020204" pitchFamily="34" charset="0"/>
              </a:rPr>
              <a:t>Average payload mass for booster version F9 v1.1:</a:t>
            </a:r>
          </a:p>
          <a:p>
            <a:pPr marL="0" indent="0">
              <a:buNone/>
            </a:pPr>
            <a:endParaRPr lang="en-US" sz="1400" dirty="0">
              <a:latin typeface="Abadi" panose="020B0604020104020204" pitchFamily="34" charset="0"/>
            </a:endParaRPr>
          </a:p>
          <a:p>
            <a:pPr marL="0" indent="0">
              <a:buNone/>
            </a:pPr>
            <a:r>
              <a:rPr lang="en-US" sz="1400" dirty="0">
                <a:latin typeface="Abadi" panose="020B0604020104020204" pitchFamily="34" charset="0"/>
              </a:rPr>
              <a:t>Query: SELECT AVG(PAYLOAD_MASS__KG_) AS </a:t>
            </a:r>
            <a:r>
              <a:rPr lang="en-US" sz="1400" dirty="0" err="1">
                <a:latin typeface="Abadi" panose="020B0604020104020204" pitchFamily="34" charset="0"/>
              </a:rPr>
              <a:t>Average_Payload_Mass</a:t>
            </a:r>
            <a:r>
              <a:rPr lang="en-US" sz="1400" dirty="0">
                <a:latin typeface="Abadi" panose="020B0604020104020204" pitchFamily="34" charset="0"/>
              </a:rPr>
              <a:t> FROM SPACEXTBL WHERE </a:t>
            </a:r>
            <a:r>
              <a:rPr lang="en-US" sz="1400" dirty="0" err="1">
                <a:latin typeface="Abadi" panose="020B0604020104020204" pitchFamily="34" charset="0"/>
              </a:rPr>
              <a:t>Booster_Version</a:t>
            </a:r>
            <a:r>
              <a:rPr lang="en-US" sz="1400" dirty="0">
                <a:latin typeface="Abadi" panose="020B0604020104020204" pitchFamily="34" charset="0"/>
              </a:rPr>
              <a:t> = 'F9 v1.1';</a:t>
            </a:r>
          </a:p>
          <a:p>
            <a:pPr marL="0" indent="0">
              <a:buNone/>
            </a:pPr>
            <a:r>
              <a:rPr lang="en-US" sz="1400" dirty="0">
                <a:latin typeface="Abadi" panose="020B0604020104020204" pitchFamily="34" charset="0"/>
              </a:rPr>
              <a:t>Computes the average payload mass for the F9 v1.1 booster version.</a:t>
            </a:r>
          </a:p>
          <a:p>
            <a:r>
              <a:rPr lang="en-US" sz="1400" dirty="0">
                <a:latin typeface="Abadi" panose="020B0604020104020204" pitchFamily="34" charset="0"/>
              </a:rPr>
              <a:t>List the dates of successful landings on a drone ship:</a:t>
            </a:r>
          </a:p>
          <a:p>
            <a:pPr marL="0" indent="0">
              <a:buNone/>
            </a:pPr>
            <a:endParaRPr lang="en-US" sz="1400" dirty="0">
              <a:latin typeface="Abadi" panose="020B0604020104020204" pitchFamily="34" charset="0"/>
            </a:endParaRPr>
          </a:p>
          <a:p>
            <a:pPr marL="0" indent="0">
              <a:buNone/>
            </a:pPr>
            <a:r>
              <a:rPr lang="en-US" sz="1400" dirty="0">
                <a:latin typeface="Abadi" panose="020B0604020104020204" pitchFamily="34" charset="0"/>
              </a:rPr>
              <a:t>Query: SELECT DISTINCT Date FROM SPACEXTBL WHERE </a:t>
            </a:r>
            <a:r>
              <a:rPr lang="en-US" sz="1400" dirty="0" err="1">
                <a:latin typeface="Abadi" panose="020B0604020104020204" pitchFamily="34" charset="0"/>
              </a:rPr>
              <a:t>Landing_Outcome</a:t>
            </a:r>
            <a:r>
              <a:rPr lang="en-US" sz="1400" dirty="0">
                <a:latin typeface="Abadi" panose="020B0604020104020204" pitchFamily="34" charset="0"/>
              </a:rPr>
              <a:t> = 'Success (drone ship)';</a:t>
            </a:r>
          </a:p>
          <a:p>
            <a:pPr marL="0" indent="0">
              <a:buNone/>
            </a:pPr>
            <a:r>
              <a:rPr lang="en-US" sz="1400" dirty="0">
                <a:latin typeface="Abadi" panose="020B0604020104020204" pitchFamily="34" charset="0"/>
              </a:rPr>
              <a:t>Displays the dates where successful landings occurred on a drone ship.</a:t>
            </a:r>
          </a:p>
          <a:p>
            <a:r>
              <a:rPr lang="en-US" sz="1400" dirty="0">
                <a:latin typeface="Abadi" panose="020B0604020104020204" pitchFamily="34" charset="0"/>
              </a:rPr>
              <a:t>List boosters with successful ground pad landings and payload mass between 4000 and 6000 kg:</a:t>
            </a:r>
          </a:p>
          <a:p>
            <a:pPr marL="0" indent="0">
              <a:buNone/>
            </a:pPr>
            <a:endParaRPr lang="en-US" sz="1400" dirty="0">
              <a:latin typeface="Abadi" panose="020B0604020104020204" pitchFamily="34" charset="0"/>
            </a:endParaRPr>
          </a:p>
          <a:p>
            <a:pPr marL="0" indent="0">
              <a:buNone/>
            </a:pPr>
            <a:r>
              <a:rPr lang="en-US" sz="1400" dirty="0">
                <a:latin typeface="Abadi" panose="020B0604020104020204" pitchFamily="34" charset="0"/>
              </a:rPr>
              <a:t>Query: SELECT DISTINCT </a:t>
            </a:r>
            <a:r>
              <a:rPr lang="en-US" sz="1400" dirty="0" err="1">
                <a:latin typeface="Abadi" panose="020B0604020104020204" pitchFamily="34" charset="0"/>
              </a:rPr>
              <a:t>Booster_Version</a:t>
            </a:r>
            <a:r>
              <a:rPr lang="en-US" sz="1400" dirty="0">
                <a:latin typeface="Abadi" panose="020B0604020104020204" pitchFamily="34" charset="0"/>
              </a:rPr>
              <a:t> FROM SPACEXTBL WHERE </a:t>
            </a:r>
            <a:r>
              <a:rPr lang="en-US" sz="1400" dirty="0" err="1">
                <a:latin typeface="Abadi" panose="020B0604020104020204" pitchFamily="34" charset="0"/>
              </a:rPr>
              <a:t>Landing_Outcome</a:t>
            </a:r>
            <a:r>
              <a:rPr lang="en-US" sz="1400" dirty="0">
                <a:latin typeface="Abadi" panose="020B0604020104020204" pitchFamily="34" charset="0"/>
              </a:rPr>
              <a:t> = 'Success (ground pad)' AND PAYLOAD_MASS__KG_ &gt; 4000 AND PAYLOAD_MASS__KG_ &lt; 6000;</a:t>
            </a:r>
          </a:p>
          <a:p>
            <a:pPr marL="0" indent="0">
              <a:buNone/>
            </a:pPr>
            <a:r>
              <a:rPr lang="en-US" sz="1400" dirty="0">
                <a:latin typeface="Abadi" panose="020B0604020104020204" pitchFamily="34" charset="0"/>
              </a:rPr>
              <a:t>Lists boosters that have successfully landed on the ground pad with payload mass between 4000 and 6000 kg.</a:t>
            </a:r>
          </a:p>
        </p:txBody>
      </p:sp>
    </p:spTree>
    <p:extLst>
      <p:ext uri="{BB962C8B-B14F-4D97-AF65-F5344CB8AC3E}">
        <p14:creationId xmlns:p14="http://schemas.microsoft.com/office/powerpoint/2010/main" val="30496494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E91D22F-978B-E7FE-35DC-B454AA9C7D76}"/>
              </a:ext>
            </a:extLst>
          </p:cNvPr>
          <p:cNvSpPr>
            <a:spLocks noGrp="1"/>
          </p:cNvSpPr>
          <p:nvPr>
            <p:ph idx="1"/>
          </p:nvPr>
        </p:nvSpPr>
        <p:spPr>
          <a:xfrm>
            <a:off x="838200" y="207390"/>
            <a:ext cx="10515600" cy="5969573"/>
          </a:xfrm>
        </p:spPr>
        <p:txBody>
          <a:bodyPr/>
          <a:lstStyle/>
          <a:p>
            <a:r>
              <a:rPr lang="en-US" sz="2000" dirty="0">
                <a:latin typeface="Abadi" panose="020B0604020104020204" pitchFamily="34" charset="0"/>
              </a:rPr>
              <a:t>Total number of successful and failed mission outcomes:</a:t>
            </a:r>
          </a:p>
          <a:p>
            <a:pPr marL="0" indent="0">
              <a:buNone/>
            </a:pPr>
            <a:endParaRPr lang="en-US" sz="2000" dirty="0">
              <a:latin typeface="Abadi" panose="020B0604020104020204" pitchFamily="34" charset="0"/>
            </a:endParaRPr>
          </a:p>
          <a:p>
            <a:pPr marL="0" indent="0">
              <a:buNone/>
            </a:pPr>
            <a:r>
              <a:rPr lang="en-US" sz="2000" dirty="0">
                <a:latin typeface="Abadi" panose="020B0604020104020204" pitchFamily="34" charset="0"/>
              </a:rPr>
              <a:t>Query: SELECT </a:t>
            </a:r>
            <a:r>
              <a:rPr lang="en-US" sz="2000" dirty="0" err="1">
                <a:latin typeface="Abadi" panose="020B0604020104020204" pitchFamily="34" charset="0"/>
              </a:rPr>
              <a:t>Mission_Outcome</a:t>
            </a:r>
            <a:r>
              <a:rPr lang="en-US" sz="2000" dirty="0">
                <a:latin typeface="Abadi" panose="020B0604020104020204" pitchFamily="34" charset="0"/>
              </a:rPr>
              <a:t>, COUNT(*) AS </a:t>
            </a:r>
            <a:r>
              <a:rPr lang="en-US" sz="2000" dirty="0" err="1">
                <a:latin typeface="Abadi" panose="020B0604020104020204" pitchFamily="34" charset="0"/>
              </a:rPr>
              <a:t>Total_Count</a:t>
            </a:r>
            <a:r>
              <a:rPr lang="en-US" sz="2000" dirty="0">
                <a:latin typeface="Abadi" panose="020B0604020104020204" pitchFamily="34" charset="0"/>
              </a:rPr>
              <a:t> FROM SPACEXTBL GROUP BY </a:t>
            </a:r>
            <a:r>
              <a:rPr lang="en-US" sz="2000" dirty="0" err="1">
                <a:latin typeface="Abadi" panose="020B0604020104020204" pitchFamily="34" charset="0"/>
              </a:rPr>
              <a:t>Mission_Outcome</a:t>
            </a:r>
            <a:r>
              <a:rPr lang="en-US" sz="2000" dirty="0">
                <a:latin typeface="Abadi" panose="020B0604020104020204" pitchFamily="34" charset="0"/>
              </a:rPr>
              <a:t>;</a:t>
            </a:r>
          </a:p>
          <a:p>
            <a:pPr marL="0" indent="0">
              <a:buNone/>
            </a:pPr>
            <a:r>
              <a:rPr lang="en-US" sz="2000" dirty="0">
                <a:latin typeface="Abadi" panose="020B0604020104020204" pitchFamily="34" charset="0"/>
              </a:rPr>
              <a:t>Counts the total number of successful and failed mission outcomes.</a:t>
            </a:r>
          </a:p>
          <a:p>
            <a:r>
              <a:rPr lang="en-US" sz="2000" dirty="0">
                <a:latin typeface="Abadi" panose="020B0604020104020204" pitchFamily="34" charset="0"/>
              </a:rPr>
              <a:t>Booster versions carrying the maximum payload mass:</a:t>
            </a:r>
          </a:p>
          <a:p>
            <a:pPr marL="0" indent="0">
              <a:buNone/>
            </a:pPr>
            <a:endParaRPr lang="en-US" sz="2000" dirty="0">
              <a:latin typeface="Abadi" panose="020B0604020104020204" pitchFamily="34" charset="0"/>
            </a:endParaRPr>
          </a:p>
          <a:p>
            <a:pPr marL="0" indent="0">
              <a:buNone/>
            </a:pPr>
            <a:r>
              <a:rPr lang="en-US" sz="2000" dirty="0">
                <a:latin typeface="Abadi" panose="020B0604020104020204" pitchFamily="34" charset="0"/>
              </a:rPr>
              <a:t>Query: SELECT DISTINCT </a:t>
            </a:r>
            <a:r>
              <a:rPr lang="en-US" sz="2000" dirty="0" err="1">
                <a:latin typeface="Abadi" panose="020B0604020104020204" pitchFamily="34" charset="0"/>
              </a:rPr>
              <a:t>Booster_Version</a:t>
            </a:r>
            <a:r>
              <a:rPr lang="en-US" sz="2000" dirty="0">
                <a:latin typeface="Abadi" panose="020B0604020104020204" pitchFamily="34" charset="0"/>
              </a:rPr>
              <a:t> FROM SPACEXTBL WHERE PAYLOAD_MASS__KG_ = (SELECT MAX(PAYLOAD_MASS__KG_) FROM SPACEXTBL);</a:t>
            </a:r>
          </a:p>
          <a:p>
            <a:pPr marL="0" indent="0">
              <a:buNone/>
            </a:pPr>
            <a:r>
              <a:rPr lang="en-US" sz="2000" dirty="0">
                <a:latin typeface="Abadi" panose="020B0604020104020204" pitchFamily="34" charset="0"/>
              </a:rPr>
              <a:t>Lists the boosters that carried the maximum payload mass.</a:t>
            </a:r>
          </a:p>
        </p:txBody>
      </p:sp>
    </p:spTree>
    <p:extLst>
      <p:ext uri="{BB962C8B-B14F-4D97-AF65-F5344CB8AC3E}">
        <p14:creationId xmlns:p14="http://schemas.microsoft.com/office/powerpoint/2010/main" val="38652713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A85588-D840-B7DE-6FA4-B8DB663FD7C9}"/>
              </a:ext>
            </a:extLst>
          </p:cNvPr>
          <p:cNvSpPr>
            <a:spLocks noGrp="1"/>
          </p:cNvSpPr>
          <p:nvPr>
            <p:ph idx="1"/>
          </p:nvPr>
        </p:nvSpPr>
        <p:spPr>
          <a:xfrm>
            <a:off x="838200" y="339365"/>
            <a:ext cx="10515600" cy="5837598"/>
          </a:xfrm>
        </p:spPr>
        <p:txBody>
          <a:bodyPr/>
          <a:lstStyle/>
          <a:p>
            <a:r>
              <a:rPr lang="en-US" sz="1600" dirty="0">
                <a:latin typeface="Abadi" panose="020B0604020104020204" pitchFamily="34" charset="0"/>
              </a:rPr>
              <a:t>Month-wise details for successful ground pad landings in 2017:</a:t>
            </a:r>
          </a:p>
          <a:p>
            <a:r>
              <a:rPr lang="en-US" sz="800" dirty="0">
                <a:latin typeface="Abadi" panose="020B0604020104020204" pitchFamily="34" charset="0"/>
              </a:rPr>
              <a:t>SELECT </a:t>
            </a:r>
          </a:p>
          <a:p>
            <a:r>
              <a:rPr lang="en-US" sz="800" dirty="0">
                <a:latin typeface="Abadi" panose="020B0604020104020204" pitchFamily="34" charset="0"/>
              </a:rPr>
              <a:t>    CASE </a:t>
            </a:r>
            <a:r>
              <a:rPr lang="en-US" sz="800" dirty="0" err="1">
                <a:latin typeface="Abadi" panose="020B0604020104020204" pitchFamily="34" charset="0"/>
              </a:rPr>
              <a:t>substr</a:t>
            </a:r>
            <a:r>
              <a:rPr lang="en-US" sz="800" dirty="0">
                <a:latin typeface="Abadi" panose="020B0604020104020204" pitchFamily="34" charset="0"/>
              </a:rPr>
              <a:t>(Date, 6, 2)</a:t>
            </a:r>
          </a:p>
          <a:p>
            <a:r>
              <a:rPr lang="en-US" sz="800" dirty="0">
                <a:latin typeface="Abadi" panose="020B0604020104020204" pitchFamily="34" charset="0"/>
              </a:rPr>
              <a:t>        WHEN '01' THEN 'January'</a:t>
            </a:r>
          </a:p>
          <a:p>
            <a:r>
              <a:rPr lang="en-US" sz="800" dirty="0">
                <a:latin typeface="Abadi" panose="020B0604020104020204" pitchFamily="34" charset="0"/>
              </a:rPr>
              <a:t>        WHEN '02' THEN 'February'</a:t>
            </a:r>
          </a:p>
          <a:p>
            <a:r>
              <a:rPr lang="en-US" sz="800" dirty="0">
                <a:latin typeface="Abadi" panose="020B0604020104020204" pitchFamily="34" charset="0"/>
              </a:rPr>
              <a:t>        WHEN '03' THEN 'March'</a:t>
            </a:r>
          </a:p>
          <a:p>
            <a:r>
              <a:rPr lang="en-US" sz="800" dirty="0">
                <a:latin typeface="Abadi" panose="020B0604020104020204" pitchFamily="34" charset="0"/>
              </a:rPr>
              <a:t>        WHEN '04' THEN 'April'</a:t>
            </a:r>
          </a:p>
          <a:p>
            <a:r>
              <a:rPr lang="en-US" sz="800" dirty="0">
                <a:latin typeface="Abadi" panose="020B0604020104020204" pitchFamily="34" charset="0"/>
              </a:rPr>
              <a:t>        WHEN '05' THEN 'May'</a:t>
            </a:r>
          </a:p>
          <a:p>
            <a:r>
              <a:rPr lang="en-US" sz="800" dirty="0">
                <a:latin typeface="Abadi" panose="020B0604020104020204" pitchFamily="34" charset="0"/>
              </a:rPr>
              <a:t>        WHEN '06' THEN 'June'</a:t>
            </a:r>
          </a:p>
          <a:p>
            <a:r>
              <a:rPr lang="en-US" sz="800" dirty="0">
                <a:latin typeface="Abadi" panose="020B0604020104020204" pitchFamily="34" charset="0"/>
              </a:rPr>
              <a:t>        WHEN '07' THEN 'July'</a:t>
            </a:r>
          </a:p>
          <a:p>
            <a:r>
              <a:rPr lang="en-US" sz="800" dirty="0">
                <a:latin typeface="Abadi" panose="020B0604020104020204" pitchFamily="34" charset="0"/>
              </a:rPr>
              <a:t>        WHEN '08' THEN 'August'</a:t>
            </a:r>
          </a:p>
          <a:p>
            <a:r>
              <a:rPr lang="en-US" sz="800" dirty="0">
                <a:latin typeface="Abadi" panose="020B0604020104020204" pitchFamily="34" charset="0"/>
              </a:rPr>
              <a:t>        WHEN '09' THEN 'September'</a:t>
            </a:r>
          </a:p>
          <a:p>
            <a:r>
              <a:rPr lang="en-US" sz="800" dirty="0">
                <a:latin typeface="Abadi" panose="020B0604020104020204" pitchFamily="34" charset="0"/>
              </a:rPr>
              <a:t>        WHEN '10' THEN 'October'</a:t>
            </a:r>
          </a:p>
          <a:p>
            <a:r>
              <a:rPr lang="en-US" sz="800" dirty="0">
                <a:latin typeface="Abadi" panose="020B0604020104020204" pitchFamily="34" charset="0"/>
              </a:rPr>
              <a:t>        WHEN '11' THEN 'November'</a:t>
            </a:r>
          </a:p>
          <a:p>
            <a:r>
              <a:rPr lang="en-US" sz="800" dirty="0">
                <a:latin typeface="Abadi" panose="020B0604020104020204" pitchFamily="34" charset="0"/>
              </a:rPr>
              <a:t>        WHEN '12' THEN 'December'</a:t>
            </a:r>
          </a:p>
          <a:p>
            <a:r>
              <a:rPr lang="en-US" sz="800" dirty="0">
                <a:latin typeface="Abadi" panose="020B0604020104020204" pitchFamily="34" charset="0"/>
              </a:rPr>
              <a:t>    END AS </a:t>
            </a:r>
            <a:r>
              <a:rPr lang="en-US" sz="800" dirty="0" err="1">
                <a:latin typeface="Abadi" panose="020B0604020104020204" pitchFamily="34" charset="0"/>
              </a:rPr>
              <a:t>MonthName</a:t>
            </a:r>
            <a:r>
              <a:rPr lang="en-US" sz="800" dirty="0">
                <a:latin typeface="Abadi" panose="020B0604020104020204" pitchFamily="34" charset="0"/>
              </a:rPr>
              <a:t>,</a:t>
            </a:r>
          </a:p>
          <a:p>
            <a:r>
              <a:rPr lang="en-US" sz="800" dirty="0">
                <a:latin typeface="Abadi" panose="020B0604020104020204" pitchFamily="34" charset="0"/>
              </a:rPr>
              <a:t>    </a:t>
            </a:r>
            <a:r>
              <a:rPr lang="en-US" sz="800" dirty="0" err="1">
                <a:latin typeface="Abadi" panose="020B0604020104020204" pitchFamily="34" charset="0"/>
              </a:rPr>
              <a:t>landing_outcome</a:t>
            </a:r>
            <a:r>
              <a:rPr lang="en-US" sz="800" dirty="0">
                <a:latin typeface="Abadi" panose="020B0604020104020204" pitchFamily="34" charset="0"/>
              </a:rPr>
              <a:t>,</a:t>
            </a:r>
          </a:p>
          <a:p>
            <a:r>
              <a:rPr lang="en-US" sz="800" dirty="0">
                <a:latin typeface="Abadi" panose="020B0604020104020204" pitchFamily="34" charset="0"/>
              </a:rPr>
              <a:t>    </a:t>
            </a:r>
            <a:r>
              <a:rPr lang="en-US" sz="800" dirty="0" err="1">
                <a:latin typeface="Abadi" panose="020B0604020104020204" pitchFamily="34" charset="0"/>
              </a:rPr>
              <a:t>booster_version</a:t>
            </a:r>
            <a:r>
              <a:rPr lang="en-US" sz="800" dirty="0">
                <a:latin typeface="Abadi" panose="020B0604020104020204" pitchFamily="34" charset="0"/>
              </a:rPr>
              <a:t>,</a:t>
            </a:r>
          </a:p>
          <a:p>
            <a:r>
              <a:rPr lang="en-US" sz="800" dirty="0">
                <a:latin typeface="Abadi" panose="020B0604020104020204" pitchFamily="34" charset="0"/>
              </a:rPr>
              <a:t>    </a:t>
            </a:r>
            <a:r>
              <a:rPr lang="en-US" sz="800" dirty="0" err="1">
                <a:latin typeface="Abadi" panose="020B0604020104020204" pitchFamily="34" charset="0"/>
              </a:rPr>
              <a:t>launch_site</a:t>
            </a:r>
            <a:endParaRPr lang="en-US" sz="800" dirty="0">
              <a:latin typeface="Abadi" panose="020B0604020104020204" pitchFamily="34" charset="0"/>
            </a:endParaRPr>
          </a:p>
          <a:p>
            <a:r>
              <a:rPr lang="en-US" sz="800" dirty="0">
                <a:latin typeface="Abadi" panose="020B0604020104020204" pitchFamily="34" charset="0"/>
              </a:rPr>
              <a:t>FROM </a:t>
            </a:r>
          </a:p>
          <a:p>
            <a:r>
              <a:rPr lang="en-US" sz="800" dirty="0">
                <a:latin typeface="Abadi" panose="020B0604020104020204" pitchFamily="34" charset="0"/>
              </a:rPr>
              <a:t>    SPACEXTBL</a:t>
            </a:r>
          </a:p>
          <a:p>
            <a:r>
              <a:rPr lang="en-US" sz="800" dirty="0">
                <a:latin typeface="Abadi" panose="020B0604020104020204" pitchFamily="34" charset="0"/>
              </a:rPr>
              <a:t>WHERE </a:t>
            </a:r>
          </a:p>
          <a:p>
            <a:r>
              <a:rPr lang="en-US" sz="800" dirty="0">
                <a:latin typeface="Abadi" panose="020B0604020104020204" pitchFamily="34" charset="0"/>
              </a:rPr>
              <a:t>    </a:t>
            </a:r>
            <a:r>
              <a:rPr lang="en-US" sz="800" dirty="0" err="1">
                <a:latin typeface="Abadi" panose="020B0604020104020204" pitchFamily="34" charset="0"/>
              </a:rPr>
              <a:t>substr</a:t>
            </a:r>
            <a:r>
              <a:rPr lang="en-US" sz="800" dirty="0">
                <a:latin typeface="Abadi" panose="020B0604020104020204" pitchFamily="34" charset="0"/>
              </a:rPr>
              <a:t>(Date, 0, 5) = '2017'</a:t>
            </a:r>
          </a:p>
          <a:p>
            <a:r>
              <a:rPr lang="en-US" sz="800" dirty="0">
                <a:latin typeface="Abadi" panose="020B0604020104020204" pitchFamily="34" charset="0"/>
              </a:rPr>
              <a:t>    AND </a:t>
            </a:r>
            <a:r>
              <a:rPr lang="en-US" sz="800" dirty="0" err="1">
                <a:latin typeface="Abadi" panose="020B0604020104020204" pitchFamily="34" charset="0"/>
              </a:rPr>
              <a:t>landing_outcome</a:t>
            </a:r>
            <a:r>
              <a:rPr lang="en-US" sz="800" dirty="0">
                <a:latin typeface="Abadi" panose="020B0604020104020204" pitchFamily="34" charset="0"/>
              </a:rPr>
              <a:t> LIKE '%ground pad%'</a:t>
            </a:r>
          </a:p>
          <a:p>
            <a:r>
              <a:rPr lang="en-US" sz="800" dirty="0">
                <a:latin typeface="Abadi" panose="020B0604020104020204" pitchFamily="34" charset="0"/>
              </a:rPr>
              <a:t>ORDER BY </a:t>
            </a:r>
          </a:p>
          <a:p>
            <a:r>
              <a:rPr lang="en-US" sz="800" dirty="0">
                <a:latin typeface="Abadi" panose="020B0604020104020204" pitchFamily="34" charset="0"/>
              </a:rPr>
              <a:t>    </a:t>
            </a:r>
            <a:r>
              <a:rPr lang="en-US" sz="800" dirty="0" err="1">
                <a:latin typeface="Abadi" panose="020B0604020104020204" pitchFamily="34" charset="0"/>
              </a:rPr>
              <a:t>MonthName</a:t>
            </a:r>
            <a:r>
              <a:rPr lang="en-US" sz="800" dirty="0">
                <a:latin typeface="Abadi" panose="020B0604020104020204" pitchFamily="34" charset="0"/>
              </a:rPr>
              <a:t>;</a:t>
            </a:r>
          </a:p>
          <a:p>
            <a:endParaRPr lang="en-US" sz="1600" dirty="0">
              <a:latin typeface="Abadi" panose="020B0604020104020204" pitchFamily="34" charset="0"/>
            </a:endParaRPr>
          </a:p>
          <a:p>
            <a:endParaRPr lang="en-US" sz="1600" dirty="0">
              <a:latin typeface="Abadi" panose="020B0604020104020204" pitchFamily="34" charset="0"/>
            </a:endParaRPr>
          </a:p>
        </p:txBody>
      </p:sp>
    </p:spTree>
    <p:extLst>
      <p:ext uri="{BB962C8B-B14F-4D97-AF65-F5344CB8AC3E}">
        <p14:creationId xmlns:p14="http://schemas.microsoft.com/office/powerpoint/2010/main" val="11165407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0795F8-01B8-C298-6595-06FA621EAD1F}"/>
              </a:ext>
            </a:extLst>
          </p:cNvPr>
          <p:cNvSpPr>
            <a:spLocks noGrp="1"/>
          </p:cNvSpPr>
          <p:nvPr>
            <p:ph idx="1"/>
          </p:nvPr>
        </p:nvSpPr>
        <p:spPr>
          <a:xfrm>
            <a:off x="838200" y="197963"/>
            <a:ext cx="10515600" cy="5979000"/>
          </a:xfrm>
        </p:spPr>
        <p:txBody>
          <a:bodyPr/>
          <a:lstStyle/>
          <a:p>
            <a:pPr marL="0" indent="0">
              <a:buNone/>
            </a:pPr>
            <a:r>
              <a:rPr lang="en-US" sz="1800" dirty="0">
                <a:latin typeface="Abadi" panose="020B0604020104020204" pitchFamily="34" charset="0"/>
              </a:rPr>
              <a:t>Rank the count of landing outcomes between specific dates:</a:t>
            </a:r>
          </a:p>
          <a:p>
            <a:pPr marL="0" indent="0">
              <a:buNone/>
            </a:pPr>
            <a:r>
              <a:rPr lang="en-US" sz="1800" dirty="0">
                <a:latin typeface="Abadi" panose="020B0604020104020204" pitchFamily="34" charset="0"/>
              </a:rPr>
              <a:t>SELECT </a:t>
            </a:r>
          </a:p>
          <a:p>
            <a:pPr marL="0" indent="0">
              <a:buNone/>
            </a:pPr>
            <a:r>
              <a:rPr lang="en-US" sz="1800" dirty="0">
                <a:latin typeface="Abadi" panose="020B0604020104020204" pitchFamily="34" charset="0"/>
              </a:rPr>
              <a:t>    </a:t>
            </a:r>
            <a:r>
              <a:rPr lang="en-US" sz="1800" dirty="0" err="1">
                <a:latin typeface="Abadi" panose="020B0604020104020204" pitchFamily="34" charset="0"/>
              </a:rPr>
              <a:t>landing_outcome</a:t>
            </a:r>
            <a:r>
              <a:rPr lang="en-US" sz="1800" dirty="0">
                <a:latin typeface="Abadi" panose="020B0604020104020204" pitchFamily="34" charset="0"/>
              </a:rPr>
              <a:t>,</a:t>
            </a:r>
          </a:p>
          <a:p>
            <a:pPr marL="0" indent="0">
              <a:buNone/>
            </a:pPr>
            <a:r>
              <a:rPr lang="en-US" sz="1800" dirty="0">
                <a:latin typeface="Abadi" panose="020B0604020104020204" pitchFamily="34" charset="0"/>
              </a:rPr>
              <a:t>    COUNT(*) AS </a:t>
            </a:r>
            <a:r>
              <a:rPr lang="en-US" sz="1800" dirty="0" err="1">
                <a:latin typeface="Abadi" panose="020B0604020104020204" pitchFamily="34" charset="0"/>
              </a:rPr>
              <a:t>outcome_count</a:t>
            </a:r>
            <a:r>
              <a:rPr lang="en-US" sz="1800" dirty="0">
                <a:latin typeface="Abadi" panose="020B0604020104020204" pitchFamily="34" charset="0"/>
              </a:rPr>
              <a:t>,</a:t>
            </a:r>
          </a:p>
          <a:p>
            <a:pPr marL="0" indent="0">
              <a:buNone/>
            </a:pPr>
            <a:r>
              <a:rPr lang="en-US" sz="1800" dirty="0">
                <a:latin typeface="Abadi" panose="020B0604020104020204" pitchFamily="34" charset="0"/>
              </a:rPr>
              <a:t>    RANK() OVER (ORDER BY COUNT(*) DESC) AS rank</a:t>
            </a:r>
          </a:p>
          <a:p>
            <a:pPr marL="0" indent="0">
              <a:buNone/>
            </a:pPr>
            <a:r>
              <a:rPr lang="en-US" sz="1800" dirty="0">
                <a:latin typeface="Abadi" panose="020B0604020104020204" pitchFamily="34" charset="0"/>
              </a:rPr>
              <a:t>FROM </a:t>
            </a:r>
          </a:p>
          <a:p>
            <a:pPr marL="0" indent="0">
              <a:buNone/>
            </a:pPr>
            <a:r>
              <a:rPr lang="en-US" sz="1800" dirty="0">
                <a:latin typeface="Abadi" panose="020B0604020104020204" pitchFamily="34" charset="0"/>
              </a:rPr>
              <a:t>    SPACEXTBL</a:t>
            </a:r>
          </a:p>
          <a:p>
            <a:pPr marL="0" indent="0">
              <a:buNone/>
            </a:pPr>
            <a:r>
              <a:rPr lang="en-US" sz="1800" dirty="0">
                <a:latin typeface="Abadi" panose="020B0604020104020204" pitchFamily="34" charset="0"/>
              </a:rPr>
              <a:t>WHERE </a:t>
            </a:r>
          </a:p>
          <a:p>
            <a:pPr marL="0" indent="0">
              <a:buNone/>
            </a:pPr>
            <a:r>
              <a:rPr lang="en-US" sz="1800" dirty="0">
                <a:latin typeface="Abadi" panose="020B0604020104020204" pitchFamily="34" charset="0"/>
              </a:rPr>
              <a:t>    Date BETWEEN '2010-06-04' AND '2017-03-20'</a:t>
            </a:r>
          </a:p>
          <a:p>
            <a:pPr marL="0" indent="0">
              <a:buNone/>
            </a:pPr>
            <a:r>
              <a:rPr lang="en-US" sz="1800" dirty="0">
                <a:latin typeface="Abadi" panose="020B0604020104020204" pitchFamily="34" charset="0"/>
              </a:rPr>
              <a:t>GROUP BY </a:t>
            </a:r>
          </a:p>
          <a:p>
            <a:pPr marL="0" indent="0">
              <a:buNone/>
            </a:pPr>
            <a:r>
              <a:rPr lang="en-US" sz="1800" dirty="0">
                <a:latin typeface="Abadi" panose="020B0604020104020204" pitchFamily="34" charset="0"/>
              </a:rPr>
              <a:t>    </a:t>
            </a:r>
            <a:r>
              <a:rPr lang="en-US" sz="1800" dirty="0" err="1">
                <a:latin typeface="Abadi" panose="020B0604020104020204" pitchFamily="34" charset="0"/>
              </a:rPr>
              <a:t>Landing_Outcome</a:t>
            </a:r>
            <a:endParaRPr lang="en-US" sz="1800" dirty="0">
              <a:latin typeface="Abadi" panose="020B0604020104020204" pitchFamily="34" charset="0"/>
            </a:endParaRPr>
          </a:p>
          <a:p>
            <a:pPr marL="0" indent="0">
              <a:buNone/>
            </a:pPr>
            <a:r>
              <a:rPr lang="en-US" sz="1800" dirty="0">
                <a:latin typeface="Abadi" panose="020B0604020104020204" pitchFamily="34" charset="0"/>
              </a:rPr>
              <a:t>ORDER BY </a:t>
            </a:r>
          </a:p>
          <a:p>
            <a:pPr marL="0" indent="0">
              <a:buNone/>
            </a:pPr>
            <a:r>
              <a:rPr lang="en-US" sz="1800" dirty="0">
                <a:latin typeface="Abadi" panose="020B0604020104020204" pitchFamily="34" charset="0"/>
              </a:rPr>
              <a:t>    </a:t>
            </a:r>
            <a:r>
              <a:rPr lang="en-US" sz="1800" dirty="0" err="1">
                <a:latin typeface="Abadi" panose="020B0604020104020204" pitchFamily="34" charset="0"/>
              </a:rPr>
              <a:t>outcome_count</a:t>
            </a:r>
            <a:r>
              <a:rPr lang="en-US" sz="1800" dirty="0">
                <a:latin typeface="Abadi" panose="020B0604020104020204" pitchFamily="34" charset="0"/>
              </a:rPr>
              <a:t> DESC;</a:t>
            </a:r>
          </a:p>
          <a:p>
            <a:pPr marL="0" indent="0">
              <a:buNone/>
            </a:pPr>
            <a:r>
              <a:rPr lang="en-US" sz="1200" dirty="0"/>
              <a:t>Ranks landing outcomes by their count in descending order for missions between 2010-06-04 and 2017-03-20.</a:t>
            </a:r>
            <a:endParaRPr lang="en-US" sz="1800" dirty="0">
              <a:latin typeface="Abadi" panose="020B0604020104020204" pitchFamily="34" charset="0"/>
            </a:endParaRPr>
          </a:p>
        </p:txBody>
      </p:sp>
    </p:spTree>
    <p:extLst>
      <p:ext uri="{BB962C8B-B14F-4D97-AF65-F5344CB8AC3E}">
        <p14:creationId xmlns:p14="http://schemas.microsoft.com/office/powerpoint/2010/main" val="6239472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FADC5A-EF84-1BF6-0079-3BBDA1DA3369}"/>
              </a:ext>
            </a:extLst>
          </p:cNvPr>
          <p:cNvSpPr>
            <a:spLocks noGrp="1"/>
          </p:cNvSpPr>
          <p:nvPr>
            <p:ph idx="1"/>
          </p:nvPr>
        </p:nvSpPr>
        <p:spPr>
          <a:xfrm>
            <a:off x="838200" y="169682"/>
            <a:ext cx="10515600" cy="6007281"/>
          </a:xfrm>
        </p:spPr>
        <p:txBody>
          <a:bodyPr/>
          <a:lstStyle/>
          <a:p>
            <a:r>
              <a:rPr lang="en-US" sz="1600" dirty="0">
                <a:latin typeface="Abadi" panose="020B0604020104020204" pitchFamily="34" charset="0"/>
              </a:rPr>
              <a:t>Total number of launches:</a:t>
            </a:r>
          </a:p>
          <a:p>
            <a:endParaRPr lang="en-US" sz="1600" dirty="0">
              <a:latin typeface="Abadi" panose="020B0604020104020204" pitchFamily="34" charset="0"/>
            </a:endParaRPr>
          </a:p>
          <a:p>
            <a:pPr marL="0" indent="0">
              <a:buNone/>
            </a:pPr>
            <a:r>
              <a:rPr lang="en-US" sz="1600" dirty="0">
                <a:latin typeface="Abadi" panose="020B0604020104020204" pitchFamily="34" charset="0"/>
              </a:rPr>
              <a:t>Query: SELECT COUNT(*) AS </a:t>
            </a:r>
            <a:r>
              <a:rPr lang="en-US" sz="1600" dirty="0" err="1">
                <a:latin typeface="Abadi" panose="020B0604020104020204" pitchFamily="34" charset="0"/>
              </a:rPr>
              <a:t>Total_Launches</a:t>
            </a:r>
            <a:r>
              <a:rPr lang="en-US" sz="1600" dirty="0">
                <a:latin typeface="Abadi" panose="020B0604020104020204" pitchFamily="34" charset="0"/>
              </a:rPr>
              <a:t> FROM SPACEXTABLE;</a:t>
            </a:r>
          </a:p>
          <a:p>
            <a:pPr marL="0" indent="0">
              <a:buNone/>
            </a:pPr>
            <a:r>
              <a:rPr lang="en-US" sz="1600" dirty="0">
                <a:latin typeface="Abadi" panose="020B0604020104020204" pitchFamily="34" charset="0"/>
              </a:rPr>
              <a:t>Returns the total number of launches recorded in the database.</a:t>
            </a:r>
          </a:p>
          <a:p>
            <a:r>
              <a:rPr lang="en-US" sz="1600" dirty="0">
                <a:latin typeface="Abadi" panose="020B0604020104020204" pitchFamily="34" charset="0"/>
              </a:rPr>
              <a:t>Group launches by launch site:</a:t>
            </a:r>
          </a:p>
          <a:p>
            <a:endParaRPr lang="en-US" sz="1600" dirty="0">
              <a:latin typeface="Abadi" panose="020B0604020104020204" pitchFamily="34" charset="0"/>
            </a:endParaRPr>
          </a:p>
          <a:p>
            <a:pPr marL="0" indent="0">
              <a:buNone/>
            </a:pPr>
            <a:r>
              <a:rPr lang="en-US" sz="1600" dirty="0">
                <a:latin typeface="Abadi" panose="020B0604020104020204" pitchFamily="34" charset="0"/>
              </a:rPr>
              <a:t>Query: SELECT </a:t>
            </a:r>
            <a:r>
              <a:rPr lang="en-US" sz="1600" dirty="0" err="1">
                <a:latin typeface="Abadi" panose="020B0604020104020204" pitchFamily="34" charset="0"/>
              </a:rPr>
              <a:t>Launch_Site</a:t>
            </a:r>
            <a:r>
              <a:rPr lang="en-US" sz="1600" dirty="0">
                <a:latin typeface="Abadi" panose="020B0604020104020204" pitchFamily="34" charset="0"/>
              </a:rPr>
              <a:t>, COUNT(*) AS </a:t>
            </a:r>
            <a:r>
              <a:rPr lang="en-US" sz="1600" dirty="0" err="1">
                <a:latin typeface="Abadi" panose="020B0604020104020204" pitchFamily="34" charset="0"/>
              </a:rPr>
              <a:t>Launch_Count</a:t>
            </a:r>
            <a:r>
              <a:rPr lang="en-US" sz="1600" dirty="0">
                <a:latin typeface="Abadi" panose="020B0604020104020204" pitchFamily="34" charset="0"/>
              </a:rPr>
              <a:t> FROM SPACEXTABLE GROUP BY </a:t>
            </a:r>
            <a:r>
              <a:rPr lang="en-US" sz="1600" dirty="0" err="1">
                <a:latin typeface="Abadi" panose="020B0604020104020204" pitchFamily="34" charset="0"/>
              </a:rPr>
              <a:t>Launch_Site</a:t>
            </a:r>
            <a:r>
              <a:rPr lang="en-US" sz="1600" dirty="0">
                <a:latin typeface="Abadi" panose="020B0604020104020204" pitchFamily="34" charset="0"/>
              </a:rPr>
              <a:t>;</a:t>
            </a:r>
          </a:p>
          <a:p>
            <a:pPr marL="0" indent="0">
              <a:buNone/>
            </a:pPr>
            <a:r>
              <a:rPr lang="en-US" sz="1600" dirty="0">
                <a:latin typeface="Abadi" panose="020B0604020104020204" pitchFamily="34" charset="0"/>
              </a:rPr>
              <a:t>Groups and counts launches by launch site.</a:t>
            </a:r>
          </a:p>
          <a:p>
            <a:r>
              <a:rPr lang="en-US" sz="1600" dirty="0">
                <a:latin typeface="Abadi" panose="020B0604020104020204" pitchFamily="34" charset="0"/>
              </a:rPr>
              <a:t>Success rate by launch site:</a:t>
            </a:r>
          </a:p>
          <a:p>
            <a:pPr marL="0" indent="0">
              <a:buNone/>
            </a:pPr>
            <a:r>
              <a:rPr lang="en-US" sz="1600" dirty="0">
                <a:latin typeface="Abadi" panose="020B0604020104020204" pitchFamily="34" charset="0"/>
              </a:rPr>
              <a:t>SELECT </a:t>
            </a:r>
            <a:r>
              <a:rPr lang="en-US" sz="1600" dirty="0" err="1">
                <a:latin typeface="Abadi" panose="020B0604020104020204" pitchFamily="34" charset="0"/>
              </a:rPr>
              <a:t>Launch_Site</a:t>
            </a:r>
            <a:r>
              <a:rPr lang="en-US" sz="1600" dirty="0">
                <a:latin typeface="Abadi" panose="020B0604020104020204" pitchFamily="34" charset="0"/>
              </a:rPr>
              <a:t>, </a:t>
            </a:r>
          </a:p>
          <a:p>
            <a:pPr marL="0" indent="0">
              <a:buNone/>
            </a:pPr>
            <a:r>
              <a:rPr lang="en-US" sz="1600" dirty="0">
                <a:latin typeface="Abadi" panose="020B0604020104020204" pitchFamily="34" charset="0"/>
              </a:rPr>
              <a:t>       COUNT(CASE WHEN </a:t>
            </a:r>
            <a:r>
              <a:rPr lang="en-US" sz="1600" dirty="0" err="1">
                <a:latin typeface="Abadi" panose="020B0604020104020204" pitchFamily="34" charset="0"/>
              </a:rPr>
              <a:t>Mission_Outcome</a:t>
            </a:r>
            <a:r>
              <a:rPr lang="en-US" sz="1600" dirty="0">
                <a:latin typeface="Abadi" panose="020B0604020104020204" pitchFamily="34" charset="0"/>
              </a:rPr>
              <a:t> LIKE '%Success%' THEN 1 END) * 100.0 / COUNT(*) AS </a:t>
            </a:r>
            <a:r>
              <a:rPr lang="en-US" sz="1600" dirty="0" err="1">
                <a:latin typeface="Abadi" panose="020B0604020104020204" pitchFamily="34" charset="0"/>
              </a:rPr>
              <a:t>Success_Rate</a:t>
            </a:r>
            <a:endParaRPr lang="en-US" sz="1600" dirty="0">
              <a:latin typeface="Abadi" panose="020B0604020104020204" pitchFamily="34" charset="0"/>
            </a:endParaRPr>
          </a:p>
          <a:p>
            <a:pPr marL="0" indent="0">
              <a:buNone/>
            </a:pPr>
            <a:r>
              <a:rPr lang="en-US" sz="1600" dirty="0">
                <a:latin typeface="Abadi" panose="020B0604020104020204" pitchFamily="34" charset="0"/>
              </a:rPr>
              <a:t>FROM SPACEXTABLE</a:t>
            </a:r>
          </a:p>
          <a:p>
            <a:pPr marL="0" indent="0">
              <a:buNone/>
            </a:pPr>
            <a:r>
              <a:rPr lang="en-US" sz="1600" dirty="0">
                <a:latin typeface="Abadi" panose="020B0604020104020204" pitchFamily="34" charset="0"/>
              </a:rPr>
              <a:t>GROUP BY </a:t>
            </a:r>
            <a:r>
              <a:rPr lang="en-US" sz="1600" dirty="0" err="1">
                <a:latin typeface="Abadi" panose="020B0604020104020204" pitchFamily="34" charset="0"/>
              </a:rPr>
              <a:t>Launch_Site</a:t>
            </a:r>
            <a:r>
              <a:rPr lang="en-US" sz="1600" dirty="0">
                <a:latin typeface="Abadi" panose="020B0604020104020204" pitchFamily="34" charset="0"/>
              </a:rPr>
              <a:t>;</a:t>
            </a:r>
          </a:p>
          <a:p>
            <a:pPr marL="0" indent="0">
              <a:buNone/>
            </a:pPr>
            <a:endParaRPr lang="en-US" sz="1600" dirty="0">
              <a:latin typeface="Abadi" panose="020B0604020104020204" pitchFamily="34" charset="0"/>
            </a:endParaRPr>
          </a:p>
        </p:txBody>
      </p:sp>
    </p:spTree>
    <p:extLst>
      <p:ext uri="{BB962C8B-B14F-4D97-AF65-F5344CB8AC3E}">
        <p14:creationId xmlns:p14="http://schemas.microsoft.com/office/powerpoint/2010/main" val="33554516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A7B027-4D21-E4A7-7FC4-FBC4A297CF6E}"/>
              </a:ext>
            </a:extLst>
          </p:cNvPr>
          <p:cNvSpPr>
            <a:spLocks noGrp="1"/>
          </p:cNvSpPr>
          <p:nvPr>
            <p:ph idx="1"/>
          </p:nvPr>
        </p:nvSpPr>
        <p:spPr>
          <a:xfrm>
            <a:off x="838200" y="150829"/>
            <a:ext cx="10515600" cy="6026134"/>
          </a:xfrm>
        </p:spPr>
        <p:txBody>
          <a:bodyPr/>
          <a:lstStyle/>
          <a:p>
            <a:r>
              <a:rPr lang="en-US" sz="900" b="1" dirty="0">
                <a:latin typeface="Abadi" panose="020B0604020104020204" pitchFamily="34" charset="0"/>
              </a:rPr>
              <a:t>Frequency of payload types:</a:t>
            </a:r>
          </a:p>
          <a:p>
            <a:pPr marL="0" indent="0">
              <a:buNone/>
            </a:pPr>
            <a:endParaRPr lang="en-US" sz="900" dirty="0">
              <a:latin typeface="Abadi" panose="020B0604020104020204" pitchFamily="34" charset="0"/>
            </a:endParaRPr>
          </a:p>
          <a:p>
            <a:pPr marL="0" indent="0">
              <a:buNone/>
            </a:pPr>
            <a:r>
              <a:rPr lang="en-US" sz="900" dirty="0">
                <a:latin typeface="Abadi" panose="020B0604020104020204" pitchFamily="34" charset="0"/>
              </a:rPr>
              <a:t>Query:</a:t>
            </a:r>
          </a:p>
          <a:p>
            <a:pPr marL="0" indent="0">
              <a:buNone/>
            </a:pPr>
            <a:r>
              <a:rPr lang="en-US" sz="900" dirty="0" err="1">
                <a:latin typeface="Abadi" panose="020B0604020104020204" pitchFamily="34" charset="0"/>
              </a:rPr>
              <a:t>sql</a:t>
            </a:r>
            <a:endParaRPr lang="en-US" sz="900" dirty="0">
              <a:latin typeface="Abadi" panose="020B0604020104020204" pitchFamily="34" charset="0"/>
            </a:endParaRPr>
          </a:p>
          <a:p>
            <a:pPr marL="0" indent="0">
              <a:buNone/>
            </a:pPr>
            <a:r>
              <a:rPr lang="en-US" sz="900" dirty="0">
                <a:latin typeface="Abadi" panose="020B0604020104020204" pitchFamily="34" charset="0"/>
              </a:rPr>
              <a:t>Copy</a:t>
            </a:r>
          </a:p>
          <a:p>
            <a:pPr marL="0" indent="0">
              <a:buNone/>
            </a:pPr>
            <a:r>
              <a:rPr lang="en-US" sz="900" dirty="0">
                <a:latin typeface="Abadi" panose="020B0604020104020204" pitchFamily="34" charset="0"/>
              </a:rPr>
              <a:t>Edit</a:t>
            </a:r>
          </a:p>
          <a:p>
            <a:pPr marL="0" indent="0">
              <a:buNone/>
            </a:pPr>
            <a:r>
              <a:rPr lang="en-US" sz="900" dirty="0">
                <a:latin typeface="Abadi" panose="020B0604020104020204" pitchFamily="34" charset="0"/>
              </a:rPr>
              <a:t>SELECT Payload, COUNT(*) AS Frequency </a:t>
            </a:r>
          </a:p>
          <a:p>
            <a:pPr marL="0" indent="0">
              <a:buNone/>
            </a:pPr>
            <a:r>
              <a:rPr lang="en-US" sz="900" dirty="0">
                <a:latin typeface="Abadi" panose="020B0604020104020204" pitchFamily="34" charset="0"/>
              </a:rPr>
              <a:t>FROM SPACEXTABLE </a:t>
            </a:r>
          </a:p>
          <a:p>
            <a:pPr marL="0" indent="0">
              <a:buNone/>
            </a:pPr>
            <a:r>
              <a:rPr lang="en-US" sz="900" dirty="0">
                <a:latin typeface="Abadi" panose="020B0604020104020204" pitchFamily="34" charset="0"/>
              </a:rPr>
              <a:t>GROUP BY Payload</a:t>
            </a:r>
          </a:p>
          <a:p>
            <a:pPr marL="0" indent="0">
              <a:buNone/>
            </a:pPr>
            <a:r>
              <a:rPr lang="en-US" sz="900" dirty="0">
                <a:latin typeface="Abadi" panose="020B0604020104020204" pitchFamily="34" charset="0"/>
              </a:rPr>
              <a:t>ORDER BY Frequency DESC;</a:t>
            </a:r>
          </a:p>
          <a:p>
            <a:pPr marL="0" indent="0">
              <a:buNone/>
            </a:pPr>
            <a:r>
              <a:rPr lang="en-US" sz="900" dirty="0">
                <a:latin typeface="Abadi" panose="020B0604020104020204" pitchFamily="34" charset="0"/>
              </a:rPr>
              <a:t>Counts the frequency of each payload type.</a:t>
            </a:r>
          </a:p>
          <a:p>
            <a:r>
              <a:rPr lang="en-US" sz="900" b="1" dirty="0">
                <a:latin typeface="Abadi" panose="020B0604020104020204" pitchFamily="34" charset="0"/>
              </a:rPr>
              <a:t>Launches by year:</a:t>
            </a:r>
          </a:p>
          <a:p>
            <a:pPr marL="0" indent="0">
              <a:buNone/>
            </a:pPr>
            <a:endParaRPr lang="en-US" sz="900" dirty="0">
              <a:latin typeface="Abadi" panose="020B0604020104020204" pitchFamily="34" charset="0"/>
            </a:endParaRPr>
          </a:p>
          <a:p>
            <a:pPr marL="0" indent="0">
              <a:buNone/>
            </a:pPr>
            <a:r>
              <a:rPr lang="en-US" sz="900" dirty="0">
                <a:latin typeface="Abadi" panose="020B0604020104020204" pitchFamily="34" charset="0"/>
              </a:rPr>
              <a:t>Query:</a:t>
            </a:r>
          </a:p>
          <a:p>
            <a:pPr marL="0" indent="0">
              <a:buNone/>
            </a:pPr>
            <a:r>
              <a:rPr lang="en-US" sz="900" dirty="0" err="1">
                <a:latin typeface="Abadi" panose="020B0604020104020204" pitchFamily="34" charset="0"/>
              </a:rPr>
              <a:t>sql</a:t>
            </a:r>
            <a:endParaRPr lang="en-US" sz="900" dirty="0">
              <a:latin typeface="Abadi" panose="020B0604020104020204" pitchFamily="34" charset="0"/>
            </a:endParaRPr>
          </a:p>
          <a:p>
            <a:pPr marL="0" indent="0">
              <a:buNone/>
            </a:pPr>
            <a:r>
              <a:rPr lang="en-US" sz="900" dirty="0">
                <a:latin typeface="Abadi" panose="020B0604020104020204" pitchFamily="34" charset="0"/>
              </a:rPr>
              <a:t>Copy</a:t>
            </a:r>
          </a:p>
          <a:p>
            <a:pPr marL="0" indent="0">
              <a:buNone/>
            </a:pPr>
            <a:r>
              <a:rPr lang="en-US" sz="900" dirty="0">
                <a:latin typeface="Abadi" panose="020B0604020104020204" pitchFamily="34" charset="0"/>
              </a:rPr>
              <a:t>Edit</a:t>
            </a:r>
          </a:p>
          <a:p>
            <a:pPr marL="0" indent="0">
              <a:buNone/>
            </a:pPr>
            <a:r>
              <a:rPr lang="en-US" sz="900" dirty="0">
                <a:latin typeface="Abadi" panose="020B0604020104020204" pitchFamily="34" charset="0"/>
              </a:rPr>
              <a:t>SELECT SUBSTR(Date, 1, 4) AS Year, COUNT(*) AS Launches </a:t>
            </a:r>
          </a:p>
          <a:p>
            <a:pPr marL="0" indent="0">
              <a:buNone/>
            </a:pPr>
            <a:r>
              <a:rPr lang="en-US" sz="900" dirty="0">
                <a:latin typeface="Abadi" panose="020B0604020104020204" pitchFamily="34" charset="0"/>
              </a:rPr>
              <a:t>FROM SPACEXTABLE </a:t>
            </a:r>
          </a:p>
          <a:p>
            <a:pPr marL="0" indent="0">
              <a:buNone/>
            </a:pPr>
            <a:r>
              <a:rPr lang="en-US" sz="900" dirty="0">
                <a:latin typeface="Abadi" panose="020B0604020104020204" pitchFamily="34" charset="0"/>
              </a:rPr>
              <a:t>GROUP BY Year </a:t>
            </a:r>
          </a:p>
          <a:p>
            <a:pPr marL="0" indent="0">
              <a:buNone/>
            </a:pPr>
            <a:r>
              <a:rPr lang="en-US" sz="900" dirty="0">
                <a:latin typeface="Abadi" panose="020B0604020104020204" pitchFamily="34" charset="0"/>
              </a:rPr>
              <a:t>ORDER BY Year;</a:t>
            </a:r>
          </a:p>
          <a:p>
            <a:pPr marL="0" indent="0">
              <a:buNone/>
            </a:pPr>
            <a:r>
              <a:rPr lang="en-US" sz="900" dirty="0">
                <a:latin typeface="Abadi" panose="020B0604020104020204" pitchFamily="34" charset="0"/>
              </a:rPr>
              <a:t>Groups launches by year and counts them.</a:t>
            </a:r>
          </a:p>
        </p:txBody>
      </p:sp>
    </p:spTree>
    <p:extLst>
      <p:ext uri="{BB962C8B-B14F-4D97-AF65-F5344CB8AC3E}">
        <p14:creationId xmlns:p14="http://schemas.microsoft.com/office/powerpoint/2010/main" val="26467742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20B0FD-8D1A-11EB-6D95-7C1BCF34C6C9}"/>
              </a:ext>
            </a:extLst>
          </p:cNvPr>
          <p:cNvSpPr>
            <a:spLocks noGrp="1"/>
          </p:cNvSpPr>
          <p:nvPr>
            <p:ph idx="1"/>
          </p:nvPr>
        </p:nvSpPr>
        <p:spPr>
          <a:xfrm>
            <a:off x="838200" y="216816"/>
            <a:ext cx="10515600" cy="5960147"/>
          </a:xfrm>
        </p:spPr>
        <p:txBody>
          <a:bodyPr/>
          <a:lstStyle/>
          <a:p>
            <a:pPr marL="0" indent="0">
              <a:buNone/>
            </a:pPr>
            <a:r>
              <a:rPr lang="en-US" sz="2800" dirty="0">
                <a:latin typeface="Abadi" panose="020B0604020104020204" pitchFamily="34" charset="0"/>
              </a:rPr>
              <a:t>Git Hub Link - </a:t>
            </a:r>
          </a:p>
          <a:p>
            <a:r>
              <a:rPr lang="en-US" sz="2800" dirty="0">
                <a:latin typeface="Abadi" panose="020B0604020104020204" pitchFamily="34" charset="0"/>
              </a:rPr>
              <a:t>https://github.com/kaushikppe/Data-Science-and-Machine-Learning-Capstone-Project/blob/main/jupyter-labs-eda-sql-edx_sqllite.ipynb</a:t>
            </a:r>
          </a:p>
          <a:p>
            <a:r>
              <a:rPr lang="en-US" sz="2800" dirty="0">
                <a:latin typeface="Abadi" panose="020B0604020104020204" pitchFamily="34" charset="0"/>
              </a:rPr>
              <a:t>https://github.com/kaushikppe/Data-Science-and-Machine-Learning-Capstone-Project/blob/main/Assignment3-Complete%20the%20EDA%20with%20SQL.py</a:t>
            </a:r>
            <a:endParaRPr lang="en-US" dirty="0"/>
          </a:p>
        </p:txBody>
      </p:sp>
    </p:spTree>
    <p:extLst>
      <p:ext uri="{BB962C8B-B14F-4D97-AF65-F5344CB8AC3E}">
        <p14:creationId xmlns:p14="http://schemas.microsoft.com/office/powerpoint/2010/main" val="3736206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p:cNvSpPr>
            <a:spLocks noGrp="1"/>
          </p:cNvSpPr>
          <p:nvPr>
            <p:ph idx="4294967295"/>
          </p:nvPr>
        </p:nvSpPr>
        <p:spPr>
          <a:xfrm>
            <a:off x="838200" y="1310326"/>
            <a:ext cx="10515600" cy="4916066"/>
          </a:xfrm>
          <a:prstGeom prst="rect">
            <a:avLst/>
          </a:prstGeom>
        </p:spPr>
        <p:txBody>
          <a:bodyPr>
            <a:normAutofit fontScale="40000" lnSpcReduction="20000"/>
          </a:bodyPr>
          <a:lstStyle/>
          <a:p>
            <a:r>
              <a:rPr lang="en-US" b="1" dirty="0"/>
              <a:t>Summary of Map Objects Created and Added to the Folium Map:</a:t>
            </a:r>
          </a:p>
          <a:p>
            <a:pPr>
              <a:buFont typeface="+mj-lt"/>
              <a:buAutoNum type="arabicPeriod"/>
            </a:pPr>
            <a:r>
              <a:rPr lang="en-US" b="1" dirty="0"/>
              <a:t>Markers</a:t>
            </a:r>
            <a:r>
              <a:rPr lang="en-US" dirty="0"/>
              <a:t>:</a:t>
            </a:r>
          </a:p>
          <a:p>
            <a:pPr marL="742950" lvl="1" indent="-285750">
              <a:buFont typeface="+mj-lt"/>
              <a:buAutoNum type="arabicPeriod"/>
            </a:pPr>
            <a:r>
              <a:rPr lang="en-US" b="1" dirty="0"/>
              <a:t>Purpose</a:t>
            </a:r>
            <a:r>
              <a:rPr lang="en-US" dirty="0"/>
              <a:t>: Used to indicate specific locations on the map, such as launch sites and proximity points (city, railway, highway, coastline).</a:t>
            </a:r>
          </a:p>
          <a:p>
            <a:pPr marL="742950" lvl="1" indent="-285750">
              <a:buFont typeface="+mj-lt"/>
              <a:buAutoNum type="arabicPeriod"/>
            </a:pPr>
            <a:r>
              <a:rPr lang="en-US" b="1" dirty="0"/>
              <a:t>Implementation</a:t>
            </a:r>
            <a:r>
              <a:rPr lang="en-US" dirty="0"/>
              <a:t>:</a:t>
            </a:r>
          </a:p>
          <a:p>
            <a:pPr marL="1143000" lvl="2" indent="-228600">
              <a:buFont typeface="+mj-lt"/>
              <a:buAutoNum type="arabicPeriod"/>
            </a:pPr>
            <a:r>
              <a:rPr lang="en-US" dirty="0"/>
              <a:t>For each launch site, a marker was added with the launch site name.</a:t>
            </a:r>
          </a:p>
          <a:p>
            <a:pPr marL="1143000" lvl="2" indent="-228600">
              <a:buFont typeface="+mj-lt"/>
              <a:buAutoNum type="arabicPeriod"/>
            </a:pPr>
            <a:r>
              <a:rPr lang="en-US" dirty="0"/>
              <a:t>For each proximity point (city, railway, highway, coastline), markers were added with labels indicating the distance from the launch site.</a:t>
            </a:r>
          </a:p>
          <a:p>
            <a:pPr>
              <a:buFont typeface="+mj-lt"/>
              <a:buAutoNum type="arabicPeriod"/>
            </a:pPr>
            <a:r>
              <a:rPr lang="en-US" b="1" dirty="0"/>
              <a:t>Circles</a:t>
            </a:r>
            <a:r>
              <a:rPr lang="en-US" dirty="0"/>
              <a:t>:</a:t>
            </a:r>
          </a:p>
          <a:p>
            <a:pPr marL="742950" lvl="1" indent="-285750">
              <a:buFont typeface="+mj-lt"/>
              <a:buAutoNum type="arabicPeriod"/>
            </a:pPr>
            <a:r>
              <a:rPr lang="en-US" b="1" dirty="0"/>
              <a:t>Purpose</a:t>
            </a:r>
            <a:r>
              <a:rPr lang="en-US" dirty="0"/>
              <a:t>: Used to highlight the areas around each launch site.</a:t>
            </a:r>
          </a:p>
          <a:p>
            <a:pPr marL="742950" lvl="1" indent="-285750">
              <a:buFont typeface="+mj-lt"/>
              <a:buAutoNum type="arabicPeriod"/>
            </a:pPr>
            <a:r>
              <a:rPr lang="en-US" b="1" dirty="0"/>
              <a:t>Implementation</a:t>
            </a:r>
            <a:r>
              <a:rPr lang="en-US" dirty="0"/>
              <a:t>:</a:t>
            </a:r>
          </a:p>
          <a:p>
            <a:pPr marL="1143000" lvl="2" indent="-228600">
              <a:buFont typeface="+mj-lt"/>
              <a:buAutoNum type="arabicPeriod"/>
            </a:pPr>
            <a:r>
              <a:rPr lang="en-US" dirty="0"/>
              <a:t>A circle was added for each launch site with a 1 km radius to visually represent the proximity of the launch site and enhance the map's clarity.</a:t>
            </a:r>
          </a:p>
          <a:p>
            <a:pPr>
              <a:buFont typeface="+mj-lt"/>
              <a:buAutoNum type="arabicPeriod"/>
            </a:pPr>
            <a:r>
              <a:rPr lang="en-US" b="1" dirty="0"/>
              <a:t>Lines (</a:t>
            </a:r>
            <a:r>
              <a:rPr lang="en-US" b="1" dirty="0" err="1"/>
              <a:t>PolyLine</a:t>
            </a:r>
            <a:r>
              <a:rPr lang="en-US" b="1" dirty="0"/>
              <a:t>)</a:t>
            </a:r>
            <a:r>
              <a:rPr lang="en-US" dirty="0"/>
              <a:t>:</a:t>
            </a:r>
          </a:p>
          <a:p>
            <a:pPr marL="742950" lvl="1" indent="-285750">
              <a:buFont typeface="+mj-lt"/>
              <a:buAutoNum type="arabicPeriod"/>
            </a:pPr>
            <a:r>
              <a:rPr lang="en-US" b="1" dirty="0"/>
              <a:t>Purpose</a:t>
            </a:r>
            <a:r>
              <a:rPr lang="en-US" dirty="0"/>
              <a:t>: Used to visually represent the distance and relationship between the launch site and various proximity points.</a:t>
            </a:r>
          </a:p>
          <a:p>
            <a:pPr marL="742950" lvl="1" indent="-285750">
              <a:buFont typeface="+mj-lt"/>
              <a:buAutoNum type="arabicPeriod"/>
            </a:pPr>
            <a:r>
              <a:rPr lang="en-US" b="1" dirty="0"/>
              <a:t>Implementation</a:t>
            </a:r>
            <a:r>
              <a:rPr lang="en-US" dirty="0"/>
              <a:t>:</a:t>
            </a:r>
          </a:p>
          <a:p>
            <a:pPr marL="1143000" lvl="2" indent="-228600">
              <a:buFont typeface="+mj-lt"/>
              <a:buAutoNum type="arabicPeriod"/>
            </a:pPr>
            <a:r>
              <a:rPr lang="en-US" dirty="0"/>
              <a:t>Lines were drawn from the launch site to proximity points such as the closest city, railway, highway, and coastline, providing a clear connection between them.</a:t>
            </a:r>
          </a:p>
          <a:p>
            <a:pPr>
              <a:buFont typeface="+mj-lt"/>
              <a:buAutoNum type="arabicPeriod"/>
            </a:pPr>
            <a:r>
              <a:rPr lang="en-US" b="1" dirty="0"/>
              <a:t>Popups</a:t>
            </a:r>
            <a:r>
              <a:rPr lang="en-US" dirty="0"/>
              <a:t>:</a:t>
            </a:r>
          </a:p>
          <a:p>
            <a:pPr marL="742950" lvl="1" indent="-285750">
              <a:buFont typeface="+mj-lt"/>
              <a:buAutoNum type="arabicPeriod"/>
            </a:pPr>
            <a:r>
              <a:rPr lang="en-US" b="1" dirty="0"/>
              <a:t>Purpose</a:t>
            </a:r>
            <a:r>
              <a:rPr lang="en-US" dirty="0"/>
              <a:t>: Display additional information when the user clicks on a marker or circle.</a:t>
            </a:r>
          </a:p>
          <a:p>
            <a:pPr marL="742950" lvl="1" indent="-285750">
              <a:buFont typeface="+mj-lt"/>
              <a:buAutoNum type="arabicPeriod"/>
            </a:pPr>
            <a:r>
              <a:rPr lang="en-US" b="1" dirty="0"/>
              <a:t>Implementation</a:t>
            </a:r>
            <a:r>
              <a:rPr lang="en-US" dirty="0"/>
              <a:t>:</a:t>
            </a:r>
          </a:p>
          <a:p>
            <a:pPr marL="1143000" lvl="2" indent="-228600">
              <a:buFont typeface="+mj-lt"/>
              <a:buAutoNum type="arabicPeriod"/>
            </a:pPr>
            <a:r>
              <a:rPr lang="en-US" dirty="0"/>
              <a:t>Launch sites and proximity points had popups with detailed information such as the launch site name, status, and distance.</a:t>
            </a:r>
          </a:p>
          <a:p>
            <a:pPr>
              <a:buFont typeface="+mj-lt"/>
              <a:buAutoNum type="arabicPeriod"/>
            </a:pPr>
            <a:r>
              <a:rPr lang="en-US" b="1" dirty="0" err="1"/>
              <a:t>MousePosition</a:t>
            </a:r>
            <a:r>
              <a:rPr lang="en-US" b="1" dirty="0"/>
              <a:t> Plugin</a:t>
            </a:r>
            <a:r>
              <a:rPr lang="en-US" dirty="0"/>
              <a:t>:</a:t>
            </a:r>
          </a:p>
          <a:p>
            <a:pPr marL="742950" lvl="1" indent="-285750">
              <a:buFont typeface="+mj-lt"/>
              <a:buAutoNum type="arabicPeriod"/>
            </a:pPr>
            <a:r>
              <a:rPr lang="en-US" b="1" dirty="0"/>
              <a:t>Purpose</a:t>
            </a:r>
            <a:r>
              <a:rPr lang="en-US" dirty="0"/>
              <a:t>: Displays the latitude and longitude of the mouse cursor as it moves over the map.</a:t>
            </a:r>
          </a:p>
          <a:p>
            <a:pPr marL="742950" lvl="1" indent="-285750">
              <a:buFont typeface="+mj-lt"/>
              <a:buAutoNum type="arabicPeriod"/>
            </a:pPr>
            <a:r>
              <a:rPr lang="en-US" b="1" dirty="0"/>
              <a:t>Implementation</a:t>
            </a:r>
            <a:r>
              <a:rPr lang="en-US" dirty="0"/>
              <a:t>:</a:t>
            </a:r>
          </a:p>
          <a:p>
            <a:pPr marL="1143000" lvl="2" indent="-228600">
              <a:buFont typeface="+mj-lt"/>
              <a:buAutoNum type="arabicPeriod"/>
            </a:pPr>
            <a:r>
              <a:rPr lang="en-US" dirty="0"/>
              <a:t>The </a:t>
            </a:r>
            <a:r>
              <a:rPr lang="en-US" dirty="0" err="1"/>
              <a:t>MousePosition</a:t>
            </a:r>
            <a:r>
              <a:rPr lang="en-US" dirty="0"/>
              <a:t> plugin was added to enable users to see real-time coordinates of the cursor, making it easier to get precise location information.</a:t>
            </a:r>
          </a:p>
          <a:p>
            <a:pPr>
              <a:buFont typeface="+mj-lt"/>
              <a:buAutoNum type="arabicPeriod"/>
            </a:pPr>
            <a:r>
              <a:rPr lang="en-US" b="1" dirty="0" err="1"/>
              <a:t>DivIcon</a:t>
            </a:r>
            <a:r>
              <a:rPr lang="en-US" dirty="0"/>
              <a:t>:</a:t>
            </a:r>
          </a:p>
          <a:p>
            <a:pPr marL="742950" lvl="1" indent="-285750">
              <a:buFont typeface="+mj-lt"/>
              <a:buAutoNum type="arabicPeriod"/>
            </a:pPr>
            <a:r>
              <a:rPr lang="en-US" b="1" dirty="0"/>
              <a:t>Purpose</a:t>
            </a:r>
            <a:r>
              <a:rPr lang="en-US" dirty="0"/>
              <a:t>: Used to customize the appearance of markers, specifically to display the names and additional information.</a:t>
            </a:r>
          </a:p>
          <a:p>
            <a:pPr marL="742950" lvl="1" indent="-285750">
              <a:buFont typeface="+mj-lt"/>
              <a:buAutoNum type="arabicPeriod"/>
            </a:pPr>
            <a:r>
              <a:rPr lang="en-US" b="1" dirty="0"/>
              <a:t>Implementation</a:t>
            </a:r>
            <a:r>
              <a:rPr lang="en-US" dirty="0"/>
              <a:t>:</a:t>
            </a:r>
          </a:p>
          <a:p>
            <a:pPr marL="1143000" lvl="2" indent="-228600">
              <a:buFont typeface="+mj-lt"/>
              <a:buAutoNum type="arabicPeriod"/>
            </a:pPr>
            <a:r>
              <a:rPr lang="en-US" dirty="0" err="1"/>
              <a:t>DivIcon</a:t>
            </a:r>
            <a:r>
              <a:rPr lang="en-US" dirty="0"/>
              <a:t> was used to create custom text-based markers for launch sites and proximity points, with colors and formatted distance data.</a:t>
            </a:r>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0C71ED-8B07-3654-A8AD-D7A3DEB76929}"/>
              </a:ext>
            </a:extLst>
          </p:cNvPr>
          <p:cNvSpPr>
            <a:spLocks noGrp="1"/>
          </p:cNvSpPr>
          <p:nvPr>
            <p:ph idx="1"/>
          </p:nvPr>
        </p:nvSpPr>
        <p:spPr>
          <a:xfrm>
            <a:off x="838200" y="207390"/>
            <a:ext cx="10515600" cy="5969573"/>
          </a:xfrm>
        </p:spPr>
        <p:txBody>
          <a:bodyPr/>
          <a:lstStyle/>
          <a:p>
            <a:r>
              <a:rPr lang="en-US" sz="2400" b="1" dirty="0">
                <a:latin typeface="Abadi" panose="020B0604020104020204" pitchFamily="34" charset="0"/>
              </a:rPr>
              <a:t>Reasons for Adding These Objects:</a:t>
            </a:r>
          </a:p>
          <a:p>
            <a:pPr>
              <a:buFont typeface="Arial" panose="020B0604020202020204" pitchFamily="34" charset="0"/>
              <a:buChar char="•"/>
            </a:pPr>
            <a:r>
              <a:rPr lang="en-US" sz="2400" b="1" dirty="0">
                <a:latin typeface="Abadi" panose="020B0604020104020204" pitchFamily="34" charset="0"/>
              </a:rPr>
              <a:t>Markers</a:t>
            </a:r>
            <a:r>
              <a:rPr lang="en-US" sz="2400" dirty="0">
                <a:latin typeface="Abadi" panose="020B0604020104020204" pitchFamily="34" charset="0"/>
              </a:rPr>
              <a:t>: They were crucial for identifying the exact locations of launch sites and proximity points (city, railway, etc.) on the map. They help users easily locate important places and provide key information.</a:t>
            </a:r>
          </a:p>
          <a:p>
            <a:pPr>
              <a:buFont typeface="Arial" panose="020B0604020202020204" pitchFamily="34" charset="0"/>
              <a:buChar char="•"/>
            </a:pPr>
            <a:r>
              <a:rPr lang="en-US" sz="2400" b="1" dirty="0">
                <a:latin typeface="Abadi" panose="020B0604020104020204" pitchFamily="34" charset="0"/>
              </a:rPr>
              <a:t>Circles</a:t>
            </a:r>
            <a:r>
              <a:rPr lang="en-US" sz="2400" dirty="0">
                <a:latin typeface="Abadi" panose="020B0604020104020204" pitchFamily="34" charset="0"/>
              </a:rPr>
              <a:t>: They highlighted the area of influence or proximity around each launch site, offering a visual cue of the site's extent and its surroundings.</a:t>
            </a:r>
          </a:p>
          <a:p>
            <a:pPr>
              <a:buFont typeface="Arial" panose="020B0604020202020204" pitchFamily="34" charset="0"/>
              <a:buChar char="•"/>
            </a:pPr>
            <a:r>
              <a:rPr lang="en-US" sz="2400" b="1" dirty="0">
                <a:latin typeface="Abadi" panose="020B0604020104020204" pitchFamily="34" charset="0"/>
              </a:rPr>
              <a:t>Lines</a:t>
            </a:r>
            <a:r>
              <a:rPr lang="en-US" sz="2400" dirty="0">
                <a:latin typeface="Abadi" panose="020B0604020104020204" pitchFamily="34" charset="0"/>
              </a:rPr>
              <a:t>: The lines visually demonstrated the distances between the launch site and key proximity points, making it easy to understand spatial relationships.</a:t>
            </a:r>
          </a:p>
          <a:p>
            <a:pPr>
              <a:buFont typeface="Arial" panose="020B0604020202020204" pitchFamily="34" charset="0"/>
              <a:buChar char="•"/>
            </a:pPr>
            <a:r>
              <a:rPr lang="en-US" sz="2400" b="1" dirty="0">
                <a:latin typeface="Abadi" panose="020B0604020104020204" pitchFamily="34" charset="0"/>
              </a:rPr>
              <a:t>Popups</a:t>
            </a:r>
            <a:r>
              <a:rPr lang="en-US" sz="2400" dirty="0">
                <a:latin typeface="Abadi" panose="020B0604020104020204" pitchFamily="34" charset="0"/>
              </a:rPr>
              <a:t>: These provided users with additional context when interacting with markers and circles, giving a more informative map experience.</a:t>
            </a:r>
          </a:p>
          <a:p>
            <a:pPr>
              <a:buFont typeface="Arial" panose="020B0604020202020204" pitchFamily="34" charset="0"/>
              <a:buChar char="•"/>
            </a:pPr>
            <a:r>
              <a:rPr lang="en-US" sz="2400" b="1" dirty="0" err="1">
                <a:latin typeface="Abadi" panose="020B0604020104020204" pitchFamily="34" charset="0"/>
              </a:rPr>
              <a:t>MousePosition</a:t>
            </a:r>
            <a:r>
              <a:rPr lang="en-US" sz="2400" b="1" dirty="0">
                <a:latin typeface="Abadi" panose="020B0604020104020204" pitchFamily="34" charset="0"/>
              </a:rPr>
              <a:t> Plugin</a:t>
            </a:r>
            <a:r>
              <a:rPr lang="en-US" sz="2400" dirty="0">
                <a:latin typeface="Abadi" panose="020B0604020104020204" pitchFamily="34" charset="0"/>
              </a:rPr>
              <a:t>: It enhances the map interactivity by allowing users to track the current coordinates as they move the mouse around the map, especially useful when working with geographic data.</a:t>
            </a:r>
          </a:p>
          <a:p>
            <a:pPr>
              <a:buFont typeface="Arial" panose="020B0604020202020204" pitchFamily="34" charset="0"/>
              <a:buChar char="•"/>
            </a:pPr>
            <a:r>
              <a:rPr lang="en-US" sz="2400" b="1" dirty="0" err="1">
                <a:latin typeface="Abadi" panose="020B0604020104020204" pitchFamily="34" charset="0"/>
              </a:rPr>
              <a:t>DivIcon</a:t>
            </a:r>
            <a:r>
              <a:rPr lang="en-US" sz="2400" dirty="0">
                <a:latin typeface="Abadi" panose="020B0604020104020204" pitchFamily="34" charset="0"/>
              </a:rPr>
              <a:t>: It was used to enhance marker visibility and presentation by adding customized text, which made the map more informative and user-friendly.</a:t>
            </a:r>
          </a:p>
          <a:p>
            <a:pPr marL="0" indent="0">
              <a:buNone/>
            </a:pPr>
            <a:endParaRPr lang="en-US" dirty="0"/>
          </a:p>
        </p:txBody>
      </p:sp>
    </p:spTree>
    <p:extLst>
      <p:ext uri="{BB962C8B-B14F-4D97-AF65-F5344CB8AC3E}">
        <p14:creationId xmlns:p14="http://schemas.microsoft.com/office/powerpoint/2010/main" val="2861700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696" y="1291472"/>
            <a:ext cx="10530113" cy="4734101"/>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buNone/>
            </a:pPr>
            <a:r>
              <a:rPr lang="en-US" sz="2200" dirty="0">
                <a:solidFill>
                  <a:schemeClr val="bg2">
                    <a:lumMod val="50000"/>
                  </a:schemeClr>
                </a:solidFill>
                <a:latin typeface="Abadi"/>
              </a:rPr>
              <a:t>Background and Context</a:t>
            </a:r>
          </a:p>
          <a:p>
            <a:pPr marL="0" indent="0">
              <a:buNone/>
            </a:pPr>
            <a:r>
              <a:rPr lang="en-US" sz="2200" dirty="0">
                <a:solidFill>
                  <a:schemeClr val="bg2">
                    <a:lumMod val="50000"/>
                  </a:schemeClr>
                </a:solidFill>
                <a:latin typeface="Abadi"/>
              </a:rPr>
              <a:t>SpaceX, a leader in the private aerospace industry, has revolutionized space travel with its reusable rockets, reducing the cost of launches significantly. One of the key challenges in achieving cost efficiency is ensuring the first stage of the Falcon 9 rocket lands successfully. Predicting these successful landings is crucial for understanding factors influencing mission outcomes, optimizing launch conditions, and improving reusability. This project leverages data science and machine learning techniques to analyze historical SpaceX launch data and build predictive models for first-stage landing success.</a:t>
            </a:r>
          </a:p>
          <a:p>
            <a:pPr marL="0" indent="0">
              <a:buNone/>
            </a:pPr>
            <a:endParaRPr lang="en-US" sz="2200" dirty="0">
              <a:solidFill>
                <a:schemeClr val="bg2">
                  <a:lumMod val="50000"/>
                </a:schemeClr>
              </a:solidFill>
              <a:latin typeface="Abadi"/>
            </a:endParaRPr>
          </a:p>
          <a:p>
            <a:pPr marL="0" indent="0">
              <a:buNone/>
            </a:pPr>
            <a:r>
              <a:rPr lang="en-US" sz="2200" dirty="0">
                <a:solidFill>
                  <a:schemeClr val="bg2">
                    <a:lumMod val="50000"/>
                  </a:schemeClr>
                </a:solidFill>
                <a:latin typeface="Abadi"/>
              </a:rPr>
              <a:t>Objective of the Project</a:t>
            </a:r>
          </a:p>
          <a:p>
            <a:pPr marL="0" indent="0">
              <a:buNone/>
            </a:pPr>
            <a:r>
              <a:rPr lang="en-US" sz="2200" dirty="0">
                <a:solidFill>
                  <a:schemeClr val="bg2">
                    <a:lumMod val="50000"/>
                  </a:schemeClr>
                </a:solidFill>
                <a:latin typeface="Abadi"/>
              </a:rPr>
              <a:t>The primary goal of this project is to:</a:t>
            </a:r>
          </a:p>
          <a:p>
            <a:pPr marL="0" indent="0">
              <a:buNone/>
            </a:pPr>
            <a:r>
              <a:rPr lang="en-US" sz="2200" dirty="0">
                <a:solidFill>
                  <a:schemeClr val="bg2">
                    <a:lumMod val="50000"/>
                  </a:schemeClr>
                </a:solidFill>
                <a:latin typeface="Abadi"/>
              </a:rPr>
              <a:t>Analyze SpaceX launch data to uncover key trends and insights.</a:t>
            </a:r>
          </a:p>
          <a:p>
            <a:pPr marL="0" indent="0">
              <a:buNone/>
            </a:pPr>
            <a:r>
              <a:rPr lang="en-US" sz="2200" dirty="0">
                <a:solidFill>
                  <a:schemeClr val="bg2">
                    <a:lumMod val="50000"/>
                  </a:schemeClr>
                </a:solidFill>
                <a:latin typeface="Abadi"/>
              </a:rPr>
              <a:t>Develop and compare machine learning models to predict the success of Falcon 9 first-stage landings.</a:t>
            </a:r>
          </a:p>
          <a:p>
            <a:pPr marL="0" indent="0">
              <a:buNone/>
            </a:pPr>
            <a:r>
              <a:rPr lang="en-US" sz="2200" dirty="0">
                <a:solidFill>
                  <a:schemeClr val="bg2">
                    <a:lumMod val="50000"/>
                  </a:schemeClr>
                </a:solidFill>
                <a:latin typeface="Abadi"/>
              </a:rPr>
              <a:t>Identify the most significant factors contributing to successful landings.</a:t>
            </a:r>
          </a:p>
          <a:p>
            <a:pPr marL="0" indent="0">
              <a:buNone/>
            </a:pPr>
            <a:r>
              <a:rPr lang="en-US" sz="2200" dirty="0">
                <a:solidFill>
                  <a:schemeClr val="bg2">
                    <a:lumMod val="50000"/>
                  </a:schemeClr>
                </a:solidFill>
                <a:latin typeface="Abadi"/>
              </a:rPr>
              <a:t>Provide actionable insights that can guide future launch operations and decision-making.</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90E14E-6D17-29FC-2F80-02840591B869}"/>
              </a:ext>
            </a:extLst>
          </p:cNvPr>
          <p:cNvSpPr>
            <a:spLocks noGrp="1"/>
          </p:cNvSpPr>
          <p:nvPr>
            <p:ph idx="1"/>
          </p:nvPr>
        </p:nvSpPr>
        <p:spPr>
          <a:xfrm>
            <a:off x="838200" y="103695"/>
            <a:ext cx="10515600" cy="6073268"/>
          </a:xfrm>
        </p:spPr>
        <p:txBody>
          <a:bodyPr/>
          <a:lstStyle/>
          <a:p>
            <a:r>
              <a:rPr lang="en-US" dirty="0"/>
              <a:t>Code Files:</a:t>
            </a:r>
          </a:p>
          <a:p>
            <a:pPr marL="0" indent="0">
              <a:buNone/>
            </a:pPr>
            <a:r>
              <a:rPr lang="en-US" sz="1400" dirty="0">
                <a:hlinkClick r:id="rId2"/>
              </a:rPr>
              <a:t>https://github.com/kaushikppe/Data-Science-and-Machine-Learning-Capstone-Project/blob/main/Assignment4-Hands-on%20Lab%20Interactive%20Visual%20Analytics%20with%20Folium.py</a:t>
            </a:r>
            <a:endParaRPr lang="en-US" sz="1400" dirty="0"/>
          </a:p>
          <a:p>
            <a:pPr marL="0" indent="0">
              <a:buNone/>
            </a:pPr>
            <a:r>
              <a:rPr lang="en-US" sz="1400" dirty="0">
                <a:hlinkClick r:id="rId3"/>
              </a:rPr>
              <a:t>https://github.com/kaushikppe/Data-Science-and-Machine-Learning-Capstone-Project/blob/main/launch_outcomes_map.html</a:t>
            </a:r>
            <a:endParaRPr lang="en-US" sz="1400" dirty="0"/>
          </a:p>
          <a:p>
            <a:pPr marL="0" indent="0">
              <a:buNone/>
            </a:pPr>
            <a:r>
              <a:rPr lang="en-US" sz="1400" dirty="0">
                <a:hlinkClick r:id="rId4"/>
              </a:rPr>
              <a:t>https://github.com/kaushikppe/Data-Science-and-Machine-Learning-Capstone-Project/blob/main/launch_proximities_map.html</a:t>
            </a:r>
            <a:endParaRPr lang="en-US" sz="1400" dirty="0"/>
          </a:p>
          <a:p>
            <a:pPr marL="0" indent="0">
              <a:buNone/>
            </a:pPr>
            <a:r>
              <a:rPr lang="en-US" sz="1400" dirty="0">
                <a:hlinkClick r:id="rId5"/>
              </a:rPr>
              <a:t>https://github.com/kaushikppe/Data-Science-and-Machine-Learning-Capstone-Project/blob/main/launch_site_to_coastline_map.html</a:t>
            </a:r>
            <a:endParaRPr lang="en-US" sz="1400" dirty="0"/>
          </a:p>
          <a:p>
            <a:pPr marL="0" indent="0">
              <a:buNone/>
            </a:pPr>
            <a:r>
              <a:rPr lang="en-US" sz="1400" dirty="0">
                <a:hlinkClick r:id="rId6"/>
              </a:rPr>
              <a:t>https://github.com/kaushikppe/Data-Science-and-Machine-Learning-Capstone-Project/blob/main/launch_site_to_points_map.html</a:t>
            </a:r>
            <a:endParaRPr lang="en-US" sz="1400" dirty="0"/>
          </a:p>
          <a:p>
            <a:pPr marL="0" indent="0">
              <a:buNone/>
            </a:pPr>
            <a:r>
              <a:rPr lang="en-US" sz="1400" dirty="0">
                <a:hlinkClick r:id="rId7"/>
              </a:rPr>
              <a:t>https://github.com/kaushikppe/Data-Science-and-Machine-Learning-Capstone-Project/blob/main/launch_sites_map.html</a:t>
            </a:r>
            <a:endParaRPr lang="en-US" sz="1400" dirty="0"/>
          </a:p>
          <a:p>
            <a:pPr marL="0" indent="0">
              <a:buNone/>
            </a:pPr>
            <a:r>
              <a:rPr lang="en-US" sz="1400" dirty="0">
                <a:hlinkClick r:id="rId8"/>
              </a:rPr>
              <a:t>https://github.com/kaushikppe/Data-Science-and-Machine-Learning-Capstone-Project/blob/main/launch_sites_map_with_outcomes.html</a:t>
            </a:r>
            <a:endParaRPr lang="en-US" sz="1400" dirty="0"/>
          </a:p>
          <a:p>
            <a:pPr marL="0" indent="0">
              <a:buNone/>
            </a:pPr>
            <a:endParaRPr lang="en-US" sz="1400" dirty="0"/>
          </a:p>
        </p:txBody>
      </p:sp>
    </p:spTree>
    <p:extLst>
      <p:ext uri="{BB962C8B-B14F-4D97-AF65-F5344CB8AC3E}">
        <p14:creationId xmlns:p14="http://schemas.microsoft.com/office/powerpoint/2010/main" val="38151272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55000" lnSpcReduction="20000"/>
          </a:bodyPr>
          <a:lstStyle/>
          <a:p>
            <a:r>
              <a:rPr lang="en-US" b="1" dirty="0"/>
              <a:t>Summary of Plots/Graphs and Interactions in the Dashboard:</a:t>
            </a:r>
          </a:p>
          <a:p>
            <a:pPr>
              <a:buFont typeface="+mj-lt"/>
              <a:buAutoNum type="arabicPeriod"/>
            </a:pPr>
            <a:r>
              <a:rPr lang="en-US" b="1" dirty="0"/>
              <a:t>Launch Site Drop-down Input (Interaction):</a:t>
            </a:r>
            <a:endParaRPr lang="en-US" dirty="0"/>
          </a:p>
          <a:p>
            <a:pPr marL="742950" lvl="1" indent="-285750">
              <a:buFont typeface="+mj-lt"/>
              <a:buAutoNum type="arabicPeriod"/>
            </a:pPr>
            <a:r>
              <a:rPr lang="en-US" b="1" dirty="0"/>
              <a:t>Description:</a:t>
            </a:r>
            <a:r>
              <a:rPr lang="en-US" dirty="0"/>
              <a:t> A drop-down menu was added to allow users to select a specific launch site or view data for all sites.</a:t>
            </a:r>
          </a:p>
          <a:p>
            <a:pPr marL="742950" lvl="1" indent="-285750">
              <a:buFont typeface="+mj-lt"/>
              <a:buAutoNum type="arabicPeriod"/>
            </a:pPr>
            <a:r>
              <a:rPr lang="en-US" b="1" dirty="0"/>
              <a:t>Purpose:</a:t>
            </a:r>
            <a:r>
              <a:rPr lang="en-US" dirty="0"/>
              <a:t> This interaction allows the user to filter and explore data for individual launch sites or aggregated data across all sites. It controls the data displayed in the other visualizations, making the dashboard more dynamic.</a:t>
            </a:r>
          </a:p>
          <a:p>
            <a:pPr>
              <a:buFont typeface="+mj-lt"/>
              <a:buAutoNum type="arabicPeriod"/>
            </a:pPr>
            <a:r>
              <a:rPr lang="en-US" b="1" dirty="0"/>
              <a:t>Pie Chart for Success vs Failure (Plot):</a:t>
            </a:r>
            <a:endParaRPr lang="en-US" dirty="0"/>
          </a:p>
          <a:p>
            <a:pPr marL="742950" lvl="1" indent="-285750">
              <a:buFont typeface="+mj-lt"/>
              <a:buAutoNum type="arabicPeriod"/>
            </a:pPr>
            <a:r>
              <a:rPr lang="en-US" b="1" dirty="0"/>
              <a:t>Description:</a:t>
            </a:r>
            <a:r>
              <a:rPr lang="en-US" dirty="0"/>
              <a:t> A pie chart was created to display the success and failure rates of SpaceX launches.</a:t>
            </a:r>
          </a:p>
          <a:p>
            <a:pPr marL="742950" lvl="1" indent="-285750">
              <a:buFont typeface="+mj-lt"/>
              <a:buAutoNum type="arabicPeriod"/>
            </a:pPr>
            <a:r>
              <a:rPr lang="en-US" b="1" dirty="0"/>
              <a:t>Interaction:</a:t>
            </a:r>
            <a:r>
              <a:rPr lang="en-US" dirty="0"/>
              <a:t> This pie chart updates based on the launch site selected from the drop-down menu.</a:t>
            </a:r>
          </a:p>
          <a:p>
            <a:pPr marL="742950" lvl="1" indent="-285750">
              <a:buFont typeface="+mj-lt"/>
              <a:buAutoNum type="arabicPeriod"/>
            </a:pPr>
            <a:r>
              <a:rPr lang="en-US" b="1" dirty="0"/>
              <a:t>Purpose:</a:t>
            </a:r>
            <a:r>
              <a:rPr lang="en-US" dirty="0"/>
              <a:t> The pie chart gives users an easy-to-understand view of the overall success/failure distribution for a specific launch site (or all sites if 'All Sites' is selected). It visually represents the proportion of successful vs. failed launches.</a:t>
            </a:r>
          </a:p>
          <a:p>
            <a:pPr>
              <a:buFont typeface="+mj-lt"/>
              <a:buAutoNum type="arabicPeriod"/>
            </a:pPr>
            <a:r>
              <a:rPr lang="en-US" b="1" dirty="0"/>
              <a:t>Range Slider for Payload Mass (Interaction):</a:t>
            </a:r>
            <a:endParaRPr lang="en-US" dirty="0"/>
          </a:p>
          <a:p>
            <a:pPr marL="742950" lvl="1" indent="-285750">
              <a:buFont typeface="+mj-lt"/>
              <a:buAutoNum type="arabicPeriod"/>
            </a:pPr>
            <a:r>
              <a:rPr lang="en-US" b="1" dirty="0"/>
              <a:t>Description:</a:t>
            </a:r>
            <a:r>
              <a:rPr lang="en-US" dirty="0"/>
              <a:t> A range slider was added to allow users to select a specific payload mass range (in kilograms) for the analysis.</a:t>
            </a:r>
          </a:p>
          <a:p>
            <a:pPr marL="742950" lvl="1" indent="-285750">
              <a:buFont typeface="+mj-lt"/>
              <a:buAutoNum type="arabicPeriod"/>
            </a:pPr>
            <a:r>
              <a:rPr lang="en-US" b="1" dirty="0"/>
              <a:t>Purpose:</a:t>
            </a:r>
            <a:r>
              <a:rPr lang="en-US" dirty="0"/>
              <a:t> This interaction enables users to filter launches by payload mass, narrowing the data set to analyze outcomes for specific payload ranges. It helps users zoom in on launches with specific payload characteristics.</a:t>
            </a:r>
          </a:p>
          <a:p>
            <a:pPr>
              <a:buFont typeface="+mj-lt"/>
              <a:buAutoNum type="arabicPeriod"/>
            </a:pPr>
            <a:r>
              <a:rPr lang="en-US" b="1" dirty="0"/>
              <a:t>Scatter Plot for Payload vs Launch Outcome (Plot):</a:t>
            </a:r>
            <a:endParaRPr lang="en-US" dirty="0"/>
          </a:p>
          <a:p>
            <a:pPr marL="742950" lvl="1" indent="-285750">
              <a:buFont typeface="+mj-lt"/>
              <a:buAutoNum type="arabicPeriod"/>
            </a:pPr>
            <a:r>
              <a:rPr lang="en-US" b="1" dirty="0"/>
              <a:t>Description:</a:t>
            </a:r>
            <a:r>
              <a:rPr lang="en-US" dirty="0"/>
              <a:t> A scatter plot was created to show the relationship between payload mass and the launch outcome (success/failure).</a:t>
            </a:r>
          </a:p>
          <a:p>
            <a:pPr marL="742950" lvl="1" indent="-285750">
              <a:buFont typeface="+mj-lt"/>
              <a:buAutoNum type="arabicPeriod"/>
            </a:pPr>
            <a:r>
              <a:rPr lang="en-US" b="1" dirty="0"/>
              <a:t>Interaction:</a:t>
            </a:r>
            <a:r>
              <a:rPr lang="en-US" dirty="0"/>
              <a:t> The scatter plot updates based on the selected launch site and the chosen payload mass range (from the range slider).</a:t>
            </a:r>
          </a:p>
          <a:p>
            <a:pPr marL="742950" lvl="1" indent="-285750">
              <a:buFont typeface="+mj-lt"/>
              <a:buAutoNum type="arabicPeriod"/>
            </a:pPr>
            <a:r>
              <a:rPr lang="en-US" b="1" dirty="0"/>
              <a:t>Purpose:</a:t>
            </a:r>
            <a:r>
              <a:rPr lang="en-US" dirty="0"/>
              <a:t> The scatter plot provides a detailed, continuous representation of how payload mass correlates with launch success or failure, helping users identify trends. It also shows the booster version category for further analysis of performance based on the booster used.</a:t>
            </a: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1C0F40-802E-5C1D-9D7D-0C6B9F14880A}"/>
              </a:ext>
            </a:extLst>
          </p:cNvPr>
          <p:cNvSpPr>
            <a:spLocks noGrp="1"/>
          </p:cNvSpPr>
          <p:nvPr>
            <p:ph idx="1"/>
          </p:nvPr>
        </p:nvSpPr>
        <p:spPr>
          <a:xfrm>
            <a:off x="838200" y="245097"/>
            <a:ext cx="10515600" cy="5931866"/>
          </a:xfrm>
        </p:spPr>
        <p:txBody>
          <a:bodyPr/>
          <a:lstStyle/>
          <a:p>
            <a:r>
              <a:rPr lang="en-US" sz="1800" b="1" dirty="0">
                <a:latin typeface="Abadi" panose="020B0604020104020204" pitchFamily="34" charset="0"/>
              </a:rPr>
              <a:t>Why These Plots and Interactions Were Added:</a:t>
            </a:r>
          </a:p>
          <a:p>
            <a:pPr>
              <a:buFont typeface="+mj-lt"/>
              <a:buAutoNum type="arabicPeriod"/>
            </a:pPr>
            <a:r>
              <a:rPr lang="en-US" sz="1800" b="1" dirty="0">
                <a:latin typeface="Abadi" panose="020B0604020104020204" pitchFamily="34" charset="0"/>
              </a:rPr>
              <a:t>Launch Site Drop-down Input:</a:t>
            </a:r>
            <a:endParaRPr lang="en-US" sz="1800" dirty="0">
              <a:latin typeface="Abadi" panose="020B0604020104020204" pitchFamily="34" charset="0"/>
            </a:endParaRPr>
          </a:p>
          <a:p>
            <a:pPr marL="742950" lvl="1" indent="-285750">
              <a:buFont typeface="+mj-lt"/>
              <a:buAutoNum type="arabicPeriod"/>
            </a:pPr>
            <a:r>
              <a:rPr lang="en-US" sz="1800" b="1" dirty="0">
                <a:latin typeface="Abadi" panose="020B0604020104020204" pitchFamily="34" charset="0"/>
              </a:rPr>
              <a:t>Reason:</a:t>
            </a:r>
            <a:r>
              <a:rPr lang="en-US" sz="1800" dirty="0">
                <a:latin typeface="Abadi" panose="020B0604020104020204" pitchFamily="34" charset="0"/>
              </a:rPr>
              <a:t> The drop-down allows users to select a launch site and see how the success/failure rate and payload outcomes differ between various sites. It enables users to explore site-specific performance, enhancing the interactivity and depth of the analysis.</a:t>
            </a:r>
          </a:p>
          <a:p>
            <a:pPr>
              <a:buFont typeface="+mj-lt"/>
              <a:buAutoNum type="arabicPeriod"/>
            </a:pPr>
            <a:r>
              <a:rPr lang="en-US" sz="1800" b="1" dirty="0">
                <a:latin typeface="Abadi" panose="020B0604020104020204" pitchFamily="34" charset="0"/>
              </a:rPr>
              <a:t>Pie Chart:</a:t>
            </a:r>
            <a:endParaRPr lang="en-US" sz="1800" dirty="0">
              <a:latin typeface="Abadi" panose="020B0604020104020204" pitchFamily="34" charset="0"/>
            </a:endParaRPr>
          </a:p>
          <a:p>
            <a:pPr marL="742950" lvl="1" indent="-285750">
              <a:buFont typeface="+mj-lt"/>
              <a:buAutoNum type="arabicPeriod"/>
            </a:pPr>
            <a:r>
              <a:rPr lang="en-US" sz="1800" b="1" dirty="0">
                <a:latin typeface="Abadi" panose="020B0604020104020204" pitchFamily="34" charset="0"/>
              </a:rPr>
              <a:t>Reason:</a:t>
            </a:r>
            <a:r>
              <a:rPr lang="en-US" sz="1800" dirty="0">
                <a:latin typeface="Abadi" panose="020B0604020104020204" pitchFamily="34" charset="0"/>
              </a:rPr>
              <a:t> The pie chart provides a quick, visual representation of the success and failure distribution. It is easy for users to digest and serves as a summary of the performance at the selected launch site or across all sites.</a:t>
            </a:r>
          </a:p>
          <a:p>
            <a:pPr>
              <a:buFont typeface="+mj-lt"/>
              <a:buAutoNum type="arabicPeriod"/>
            </a:pPr>
            <a:r>
              <a:rPr lang="en-US" sz="1800" b="1" dirty="0">
                <a:latin typeface="Abadi" panose="020B0604020104020204" pitchFamily="34" charset="0"/>
              </a:rPr>
              <a:t>Range Slider for Payload Mass:</a:t>
            </a:r>
            <a:endParaRPr lang="en-US" sz="1800" dirty="0">
              <a:latin typeface="Abadi" panose="020B0604020104020204" pitchFamily="34" charset="0"/>
            </a:endParaRPr>
          </a:p>
          <a:p>
            <a:pPr marL="742950" lvl="1" indent="-285750">
              <a:buFont typeface="+mj-lt"/>
              <a:buAutoNum type="arabicPeriod"/>
            </a:pPr>
            <a:r>
              <a:rPr lang="en-US" sz="1800" b="1" dirty="0">
                <a:latin typeface="Abadi" panose="020B0604020104020204" pitchFamily="34" charset="0"/>
              </a:rPr>
              <a:t>Reason:</a:t>
            </a:r>
            <a:r>
              <a:rPr lang="en-US" sz="1800" dirty="0">
                <a:latin typeface="Abadi" panose="020B0604020104020204" pitchFamily="34" charset="0"/>
              </a:rPr>
              <a:t> The slider empowers users to filter data based on payload mass, helping to analyze specific payload ranges. This interaction adds flexibility by allowing users to explore how different payload masses influence launch outcomes.</a:t>
            </a:r>
          </a:p>
          <a:p>
            <a:pPr>
              <a:buFont typeface="+mj-lt"/>
              <a:buAutoNum type="arabicPeriod"/>
            </a:pPr>
            <a:r>
              <a:rPr lang="en-US" sz="1800" b="1" dirty="0">
                <a:latin typeface="Abadi" panose="020B0604020104020204" pitchFamily="34" charset="0"/>
              </a:rPr>
              <a:t>Scatter Plot:</a:t>
            </a:r>
            <a:endParaRPr lang="en-US" sz="1800" dirty="0">
              <a:latin typeface="Abadi" panose="020B0604020104020204" pitchFamily="34" charset="0"/>
            </a:endParaRPr>
          </a:p>
          <a:p>
            <a:pPr marL="742950" lvl="1" indent="-285750">
              <a:buFont typeface="+mj-lt"/>
              <a:buAutoNum type="arabicPeriod"/>
            </a:pPr>
            <a:r>
              <a:rPr lang="en-US" sz="1800" b="1" dirty="0">
                <a:latin typeface="Abadi" panose="020B0604020104020204" pitchFamily="34" charset="0"/>
              </a:rPr>
              <a:t>Reason:</a:t>
            </a:r>
            <a:r>
              <a:rPr lang="en-US" sz="1800" dirty="0">
                <a:latin typeface="Abadi" panose="020B0604020104020204" pitchFamily="34" charset="0"/>
              </a:rPr>
              <a:t> The scatter plot gives a more detailed analysis of the relationship between payload mass and launch outcomes. It offers a comprehensive view, showing variations in outcomes based on payload mass and provides insight into how payloads of different sizes perform with different boosters.</a:t>
            </a:r>
          </a:p>
          <a:p>
            <a:pPr marL="0" indent="0">
              <a:buNone/>
            </a:pPr>
            <a:endParaRPr lang="en-US" dirty="0"/>
          </a:p>
        </p:txBody>
      </p:sp>
    </p:spTree>
    <p:extLst>
      <p:ext uri="{BB962C8B-B14F-4D97-AF65-F5344CB8AC3E}">
        <p14:creationId xmlns:p14="http://schemas.microsoft.com/office/powerpoint/2010/main" val="39928498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10BE3B-4096-7ED7-532C-89F0CEF0B5C6}"/>
              </a:ext>
            </a:extLst>
          </p:cNvPr>
          <p:cNvSpPr>
            <a:spLocks noGrp="1"/>
          </p:cNvSpPr>
          <p:nvPr>
            <p:ph idx="1"/>
          </p:nvPr>
        </p:nvSpPr>
        <p:spPr>
          <a:xfrm>
            <a:off x="838200" y="207390"/>
            <a:ext cx="10515600" cy="5969573"/>
          </a:xfrm>
        </p:spPr>
        <p:txBody>
          <a:bodyPr/>
          <a:lstStyle/>
          <a:p>
            <a:r>
              <a:rPr lang="en-US" b="1" dirty="0"/>
              <a:t>Overall Purpose of the Dashboard:</a:t>
            </a:r>
          </a:p>
          <a:p>
            <a:pPr>
              <a:buFont typeface="Arial" panose="020B0604020202020204" pitchFamily="34" charset="0"/>
              <a:buChar char="•"/>
            </a:pPr>
            <a:r>
              <a:rPr lang="en-US" dirty="0"/>
              <a:t>The plots and interactions were designed to help users analyze SpaceX launch data in a flexible and interactive manner. By combining a drop-down menu, pie chart, range slider, and scatter plot, the dashboard allows users to explore the data from multiple angles (e.g., by launch site and payload mass), providing insights into the factors influencing the success of SpaceX launches.</a:t>
            </a:r>
          </a:p>
          <a:p>
            <a:pPr marL="0" indent="0">
              <a:buNone/>
            </a:pPr>
            <a:endParaRPr lang="en-US" dirty="0"/>
          </a:p>
        </p:txBody>
      </p:sp>
    </p:spTree>
    <p:extLst>
      <p:ext uri="{BB962C8B-B14F-4D97-AF65-F5344CB8AC3E}">
        <p14:creationId xmlns:p14="http://schemas.microsoft.com/office/powerpoint/2010/main" val="19007853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AF2A71F-C7AB-61BC-B08D-6E41E49DB442}"/>
              </a:ext>
            </a:extLst>
          </p:cNvPr>
          <p:cNvSpPr>
            <a:spLocks noGrp="1"/>
          </p:cNvSpPr>
          <p:nvPr>
            <p:ph idx="1"/>
          </p:nvPr>
        </p:nvSpPr>
        <p:spPr>
          <a:xfrm>
            <a:off x="838200" y="188536"/>
            <a:ext cx="10515600" cy="5988427"/>
          </a:xfrm>
        </p:spPr>
        <p:txBody>
          <a:bodyPr/>
          <a:lstStyle/>
          <a:p>
            <a:pPr marL="0" indent="0">
              <a:buNone/>
            </a:pPr>
            <a:r>
              <a:rPr lang="en-US" dirty="0"/>
              <a:t>Code File: https://github.com/kaushikppe/Data-Science-and-Machine-Learning-Capstone-Project/blob/main/Assignment5-Build%20an%20Interactive%20Dashboard%20with%20Ploty%20Dash.py</a:t>
            </a:r>
          </a:p>
        </p:txBody>
      </p:sp>
    </p:spTree>
    <p:extLst>
      <p:ext uri="{BB962C8B-B14F-4D97-AF65-F5344CB8AC3E}">
        <p14:creationId xmlns:p14="http://schemas.microsoft.com/office/powerpoint/2010/main" val="12990872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p:cNvSpPr>
            <a:spLocks noGrp="1"/>
          </p:cNvSpPr>
          <p:nvPr>
            <p:ph idx="4294967295"/>
          </p:nvPr>
        </p:nvSpPr>
        <p:spPr>
          <a:xfrm>
            <a:off x="770010" y="1366887"/>
            <a:ext cx="9745589" cy="4810076"/>
          </a:xfrm>
          <a:prstGeom prst="rect">
            <a:avLst/>
          </a:prstGeom>
        </p:spPr>
        <p:txBody>
          <a:bodyPr>
            <a:normAutofit fontScale="25000" lnSpcReduction="20000"/>
          </a:bodyPr>
          <a:lstStyle/>
          <a:p>
            <a:pPr marL="0" indent="0">
              <a:buNone/>
            </a:pPr>
            <a:r>
              <a:rPr lang="en-US" dirty="0"/>
              <a:t>Summary of the Code and Tasks:</a:t>
            </a:r>
          </a:p>
          <a:p>
            <a:pPr marL="0" indent="0">
              <a:buNone/>
            </a:pPr>
            <a:r>
              <a:rPr lang="en-US" dirty="0"/>
              <a:t>Task 1: Load and Prepare the Data</a:t>
            </a:r>
          </a:p>
          <a:p>
            <a:pPr marL="0" indent="0">
              <a:buNone/>
            </a:pPr>
            <a:endParaRPr lang="en-US" dirty="0"/>
          </a:p>
          <a:p>
            <a:pPr marL="0" indent="0">
              <a:buNone/>
            </a:pPr>
            <a:r>
              <a:rPr lang="en-US" dirty="0"/>
              <a:t>Description: Data is loaded from CSV files using </a:t>
            </a:r>
            <a:r>
              <a:rPr lang="en-US" dirty="0" err="1"/>
              <a:t>pd.read_csv</a:t>
            </a:r>
            <a:r>
              <a:rPr lang="en-US" dirty="0"/>
              <a:t>(). The features (X) and target (Y) variables are extracted from the datasets.</a:t>
            </a:r>
          </a:p>
          <a:p>
            <a:pPr marL="0" indent="0">
              <a:buNone/>
            </a:pPr>
            <a:r>
              <a:rPr lang="en-US" dirty="0"/>
              <a:t>Purpose: This step loads the data, making it ready for analysis and model training.</a:t>
            </a:r>
          </a:p>
          <a:p>
            <a:pPr marL="0" indent="0">
              <a:buNone/>
            </a:pPr>
            <a:r>
              <a:rPr lang="en-US" dirty="0"/>
              <a:t>Task 2: Standardize the Features</a:t>
            </a:r>
          </a:p>
          <a:p>
            <a:pPr marL="0" indent="0">
              <a:buNone/>
            </a:pPr>
            <a:endParaRPr lang="en-US" dirty="0"/>
          </a:p>
          <a:p>
            <a:pPr marL="0" indent="0">
              <a:buNone/>
            </a:pPr>
            <a:r>
              <a:rPr lang="en-US" dirty="0"/>
              <a:t>Description: The features (X) are standardized using </a:t>
            </a:r>
            <a:r>
              <a:rPr lang="en-US" dirty="0" err="1"/>
              <a:t>StandardScaler</a:t>
            </a:r>
            <a:r>
              <a:rPr lang="en-US" dirty="0"/>
              <a:t> from scikit-learn to ensure that the models are not biased due to different scales of features.</a:t>
            </a:r>
          </a:p>
          <a:p>
            <a:pPr marL="0" indent="0">
              <a:buNone/>
            </a:pPr>
            <a:r>
              <a:rPr lang="en-US" dirty="0"/>
              <a:t>Purpose: Standardizing the features ensures all features contribute equally to the model and prevents the models from being biased by the scale of input variables.</a:t>
            </a:r>
          </a:p>
          <a:p>
            <a:pPr marL="0" indent="0">
              <a:buNone/>
            </a:pPr>
            <a:r>
              <a:rPr lang="en-US" dirty="0"/>
              <a:t>Task 3: Split the Data into Training and Testing Sets</a:t>
            </a:r>
          </a:p>
          <a:p>
            <a:pPr marL="0" indent="0">
              <a:buNone/>
            </a:pPr>
            <a:endParaRPr lang="en-US" dirty="0"/>
          </a:p>
          <a:p>
            <a:pPr marL="0" indent="0">
              <a:buNone/>
            </a:pPr>
            <a:r>
              <a:rPr lang="en-US" dirty="0"/>
              <a:t>Description: The data is split into training (80%) and testing (20%) sets using </a:t>
            </a:r>
            <a:r>
              <a:rPr lang="en-US" dirty="0" err="1"/>
              <a:t>train_test_split</a:t>
            </a:r>
            <a:r>
              <a:rPr lang="en-US" dirty="0"/>
              <a:t>.</a:t>
            </a:r>
          </a:p>
          <a:p>
            <a:pPr marL="0" indent="0">
              <a:buNone/>
            </a:pPr>
            <a:r>
              <a:rPr lang="en-US" dirty="0"/>
              <a:t>Purpose: This is a necessary step to evaluate model performance on unseen data (the test set).</a:t>
            </a:r>
          </a:p>
          <a:p>
            <a:pPr marL="0" indent="0">
              <a:buNone/>
            </a:pPr>
            <a:r>
              <a:rPr lang="en-US" dirty="0"/>
              <a:t>Task 4: Logistic Regression Model and Hyperparameter Tuning</a:t>
            </a:r>
          </a:p>
          <a:p>
            <a:pPr marL="0" indent="0">
              <a:buNone/>
            </a:pPr>
            <a:endParaRPr lang="en-US" dirty="0"/>
          </a:p>
          <a:p>
            <a:pPr marL="0" indent="0">
              <a:buNone/>
            </a:pPr>
            <a:r>
              <a:rPr lang="en-US" dirty="0"/>
              <a:t>Description: A Logistic Regression model is trained with hyperparameters tuned using </a:t>
            </a:r>
            <a:r>
              <a:rPr lang="en-US" dirty="0" err="1"/>
              <a:t>GridSearchCV</a:t>
            </a:r>
            <a:r>
              <a:rPr lang="en-US" dirty="0"/>
              <a:t>. The best parameters and the model's accuracy on validation data are displayed.</a:t>
            </a:r>
          </a:p>
          <a:p>
            <a:pPr marL="0" indent="0">
              <a:buNone/>
            </a:pPr>
            <a:r>
              <a:rPr lang="en-US" dirty="0"/>
              <a:t>Purpose: The goal is to find the best hyperparameters for the logistic regression model and evaluate its performance.</a:t>
            </a:r>
          </a:p>
          <a:p>
            <a:pPr marL="0" indent="0">
              <a:buNone/>
            </a:pPr>
            <a:r>
              <a:rPr lang="en-US" dirty="0"/>
              <a:t>Task 5: Test Accuracy and Confusion Matrix for Logistic Regression</a:t>
            </a:r>
          </a:p>
          <a:p>
            <a:pPr marL="0" indent="0">
              <a:buNone/>
            </a:pPr>
            <a:endParaRPr lang="en-US" dirty="0"/>
          </a:p>
          <a:p>
            <a:pPr marL="0" indent="0">
              <a:buNone/>
            </a:pPr>
            <a:r>
              <a:rPr lang="en-US" dirty="0"/>
              <a:t>Description: After training, the model’s accuracy on the test set is calculated and the confusion matrix is plotted to assess the model's performance in detail.</a:t>
            </a:r>
          </a:p>
          <a:p>
            <a:pPr marL="0" indent="0">
              <a:buNone/>
            </a:pPr>
            <a:r>
              <a:rPr lang="en-US" dirty="0"/>
              <a:t>Purpose: This helps in evaluating the accuracy and understanding the types of classification errors made by the model.</a:t>
            </a:r>
          </a:p>
          <a:p>
            <a:pPr marL="0" indent="0">
              <a:buNone/>
            </a:pPr>
            <a:r>
              <a:rPr lang="en-US" dirty="0"/>
              <a:t>Task 6: Support Vector Machine (SVM) Model and Hyperparameter Tuning</a:t>
            </a:r>
          </a:p>
          <a:p>
            <a:pPr marL="0" indent="0">
              <a:buNone/>
            </a:pPr>
            <a:endParaRPr lang="en-US" dirty="0"/>
          </a:p>
          <a:p>
            <a:pPr marL="0" indent="0">
              <a:buNone/>
            </a:pPr>
            <a:r>
              <a:rPr lang="en-US" dirty="0"/>
              <a:t>Description: A Support Vector Machine (SVM) model is trained with hyperparameter tuning using </a:t>
            </a:r>
            <a:r>
              <a:rPr lang="en-US" dirty="0" err="1"/>
              <a:t>GridSearchCV</a:t>
            </a:r>
            <a:r>
              <a:rPr lang="en-US" dirty="0"/>
              <a:t>. The best parameters and the model’s accuracy on validation data are displayed.</a:t>
            </a:r>
          </a:p>
          <a:p>
            <a:pPr marL="0" indent="0">
              <a:buNone/>
            </a:pPr>
            <a:r>
              <a:rPr lang="en-US" dirty="0"/>
              <a:t>Purpose: The goal is to optimize the SVM model and compare its performance to the logistic regression model.</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188D79-4F40-128B-948C-A28FDE473B0A}"/>
              </a:ext>
            </a:extLst>
          </p:cNvPr>
          <p:cNvSpPr>
            <a:spLocks noGrp="1"/>
          </p:cNvSpPr>
          <p:nvPr>
            <p:ph idx="1"/>
          </p:nvPr>
        </p:nvSpPr>
        <p:spPr>
          <a:xfrm>
            <a:off x="838200" y="254524"/>
            <a:ext cx="10515600" cy="5922439"/>
          </a:xfrm>
        </p:spPr>
        <p:txBody>
          <a:bodyPr/>
          <a:lstStyle/>
          <a:p>
            <a:pPr marL="0" indent="0">
              <a:buNone/>
            </a:pPr>
            <a:r>
              <a:rPr lang="en-US" sz="900" dirty="0">
                <a:latin typeface="Abadi" panose="020B0604020104020204" pitchFamily="34" charset="0"/>
              </a:rPr>
              <a:t>Task 7: Accuracy on Test Data and Confusion Matrix for SVM</a:t>
            </a:r>
          </a:p>
          <a:p>
            <a:pPr marL="0" indent="0">
              <a:buNone/>
            </a:pPr>
            <a:endParaRPr lang="en-US" sz="900" dirty="0">
              <a:latin typeface="Abadi" panose="020B0604020104020204" pitchFamily="34" charset="0"/>
            </a:endParaRPr>
          </a:p>
          <a:p>
            <a:pPr marL="0" indent="0">
              <a:buNone/>
            </a:pPr>
            <a:r>
              <a:rPr lang="en-US" sz="900" dirty="0">
                <a:latin typeface="Abadi" panose="020B0604020104020204" pitchFamily="34" charset="0"/>
              </a:rPr>
              <a:t>Description: The accuracy of the SVM model is evaluated on the test data, and a confusion matrix is plotted.</a:t>
            </a:r>
          </a:p>
          <a:p>
            <a:pPr marL="0" indent="0">
              <a:buNone/>
            </a:pPr>
            <a:r>
              <a:rPr lang="en-US" sz="900" dirty="0">
                <a:latin typeface="Abadi" panose="020B0604020104020204" pitchFamily="34" charset="0"/>
              </a:rPr>
              <a:t>Purpose: Similar to Task 5, this task evaluates the SVM model’s performance on the test set.</a:t>
            </a:r>
          </a:p>
          <a:p>
            <a:pPr marL="0" indent="0">
              <a:buNone/>
            </a:pPr>
            <a:r>
              <a:rPr lang="en-US" sz="900" dirty="0">
                <a:latin typeface="Abadi" panose="020B0604020104020204" pitchFamily="34" charset="0"/>
              </a:rPr>
              <a:t>Task 8: Decision Tree Classifier with </a:t>
            </a:r>
            <a:r>
              <a:rPr lang="en-US" sz="900" dirty="0" err="1">
                <a:latin typeface="Abadi" panose="020B0604020104020204" pitchFamily="34" charset="0"/>
              </a:rPr>
              <a:t>GridSearchCV</a:t>
            </a:r>
            <a:endParaRPr lang="en-US" sz="900" dirty="0">
              <a:latin typeface="Abadi" panose="020B0604020104020204" pitchFamily="34" charset="0"/>
            </a:endParaRPr>
          </a:p>
          <a:p>
            <a:pPr marL="0" indent="0">
              <a:buNone/>
            </a:pPr>
            <a:endParaRPr lang="en-US" sz="900" dirty="0">
              <a:latin typeface="Abadi" panose="020B0604020104020204" pitchFamily="34" charset="0"/>
            </a:endParaRPr>
          </a:p>
          <a:p>
            <a:pPr marL="0" indent="0">
              <a:buNone/>
            </a:pPr>
            <a:r>
              <a:rPr lang="en-US" sz="900" dirty="0">
                <a:latin typeface="Abadi" panose="020B0604020104020204" pitchFamily="34" charset="0"/>
              </a:rPr>
              <a:t>Description: A Decision Tree model is trained using </a:t>
            </a:r>
            <a:r>
              <a:rPr lang="en-US" sz="900" dirty="0" err="1">
                <a:latin typeface="Abadi" panose="020B0604020104020204" pitchFamily="34" charset="0"/>
              </a:rPr>
              <a:t>GridSearchCV</a:t>
            </a:r>
            <a:r>
              <a:rPr lang="en-US" sz="900" dirty="0">
                <a:latin typeface="Abadi" panose="020B0604020104020204" pitchFamily="34" charset="0"/>
              </a:rPr>
              <a:t> to find the best parameters. The best parameters and the model’s accuracy on validation data are shown.</a:t>
            </a:r>
          </a:p>
          <a:p>
            <a:pPr marL="0" indent="0">
              <a:buNone/>
            </a:pPr>
            <a:r>
              <a:rPr lang="en-US" sz="900" dirty="0">
                <a:latin typeface="Abadi" panose="020B0604020104020204" pitchFamily="34" charset="0"/>
              </a:rPr>
              <a:t>Purpose: This task explores the performance of decision trees and identifies optimal hyperparameters.</a:t>
            </a:r>
          </a:p>
          <a:p>
            <a:pPr marL="0" indent="0">
              <a:buNone/>
            </a:pPr>
            <a:r>
              <a:rPr lang="en-US" sz="900" dirty="0">
                <a:latin typeface="Abadi" panose="020B0604020104020204" pitchFamily="34" charset="0"/>
              </a:rPr>
              <a:t>Task 9: Accuracy and Confusion Matrix for Decision Tree</a:t>
            </a:r>
          </a:p>
          <a:p>
            <a:pPr marL="0" indent="0">
              <a:buNone/>
            </a:pPr>
            <a:endParaRPr lang="en-US" sz="900" dirty="0">
              <a:latin typeface="Abadi" panose="020B0604020104020204" pitchFamily="34" charset="0"/>
            </a:endParaRPr>
          </a:p>
          <a:p>
            <a:pPr marL="0" indent="0">
              <a:buNone/>
            </a:pPr>
            <a:r>
              <a:rPr lang="en-US" sz="900" dirty="0">
                <a:latin typeface="Abadi" panose="020B0604020104020204" pitchFamily="34" charset="0"/>
              </a:rPr>
              <a:t>Description: The accuracy of the decision tree classifier is calculated on the test data, and a confusion matrix is plotted.</a:t>
            </a:r>
          </a:p>
          <a:p>
            <a:pPr marL="0" indent="0">
              <a:buNone/>
            </a:pPr>
            <a:r>
              <a:rPr lang="en-US" sz="900" dirty="0">
                <a:latin typeface="Abadi" panose="020B0604020104020204" pitchFamily="34" charset="0"/>
              </a:rPr>
              <a:t>Purpose: This evaluates the decision tree's ability to classify the test data.</a:t>
            </a:r>
          </a:p>
          <a:p>
            <a:pPr marL="0" indent="0">
              <a:buNone/>
            </a:pPr>
            <a:r>
              <a:rPr lang="en-US" sz="900" dirty="0">
                <a:latin typeface="Abadi" panose="020B0604020104020204" pitchFamily="34" charset="0"/>
              </a:rPr>
              <a:t>Task 10: K-Nearest Neighbors (KNN) Model with </a:t>
            </a:r>
            <a:r>
              <a:rPr lang="en-US" sz="900" dirty="0" err="1">
                <a:latin typeface="Abadi" panose="020B0604020104020204" pitchFamily="34" charset="0"/>
              </a:rPr>
              <a:t>GridSearchCV</a:t>
            </a:r>
            <a:endParaRPr lang="en-US" sz="900" dirty="0">
              <a:latin typeface="Abadi" panose="020B0604020104020204" pitchFamily="34" charset="0"/>
            </a:endParaRPr>
          </a:p>
          <a:p>
            <a:pPr marL="0" indent="0">
              <a:buNone/>
            </a:pPr>
            <a:endParaRPr lang="en-US" sz="900" dirty="0">
              <a:latin typeface="Abadi" panose="020B0604020104020204" pitchFamily="34" charset="0"/>
            </a:endParaRPr>
          </a:p>
          <a:p>
            <a:pPr marL="0" indent="0">
              <a:buNone/>
            </a:pPr>
            <a:r>
              <a:rPr lang="en-US" sz="900" dirty="0">
                <a:latin typeface="Abadi" panose="020B0604020104020204" pitchFamily="34" charset="0"/>
              </a:rPr>
              <a:t>Description: A KNN model is trained using </a:t>
            </a:r>
            <a:r>
              <a:rPr lang="en-US" sz="900" dirty="0" err="1">
                <a:latin typeface="Abadi" panose="020B0604020104020204" pitchFamily="34" charset="0"/>
              </a:rPr>
              <a:t>GridSearchCV</a:t>
            </a:r>
            <a:r>
              <a:rPr lang="en-US" sz="900" dirty="0">
                <a:latin typeface="Abadi" panose="020B0604020104020204" pitchFamily="34" charset="0"/>
              </a:rPr>
              <a:t> to find the best hyperparameters. The best parameters and accuracy on the validation set are displayed.</a:t>
            </a:r>
          </a:p>
          <a:p>
            <a:pPr marL="0" indent="0">
              <a:buNone/>
            </a:pPr>
            <a:r>
              <a:rPr lang="en-US" sz="900" dirty="0">
                <a:latin typeface="Abadi" panose="020B0604020104020204" pitchFamily="34" charset="0"/>
              </a:rPr>
              <a:t>Purpose: The goal is to explore the performance of KNN in classifying the data.</a:t>
            </a:r>
          </a:p>
          <a:p>
            <a:pPr marL="0" indent="0">
              <a:buNone/>
            </a:pPr>
            <a:r>
              <a:rPr lang="en-US" sz="900" dirty="0">
                <a:latin typeface="Abadi" panose="020B0604020104020204" pitchFamily="34" charset="0"/>
              </a:rPr>
              <a:t>Task 11: Evaluate KNN Model on Test Data and Plot Confusion Matrix</a:t>
            </a:r>
          </a:p>
          <a:p>
            <a:pPr marL="0" indent="0">
              <a:buNone/>
            </a:pPr>
            <a:endParaRPr lang="en-US" sz="900" dirty="0">
              <a:latin typeface="Abadi" panose="020B0604020104020204" pitchFamily="34" charset="0"/>
            </a:endParaRPr>
          </a:p>
          <a:p>
            <a:pPr marL="0" indent="0">
              <a:buNone/>
            </a:pPr>
            <a:r>
              <a:rPr lang="en-US" sz="900" dirty="0">
                <a:latin typeface="Abadi" panose="020B0604020104020204" pitchFamily="34" charset="0"/>
              </a:rPr>
              <a:t>Description: The accuracy of the KNN model is evaluated on the test data, and a confusion matrix is plotted.</a:t>
            </a:r>
          </a:p>
          <a:p>
            <a:pPr marL="0" indent="0">
              <a:buNone/>
            </a:pPr>
            <a:r>
              <a:rPr lang="en-US" sz="900" dirty="0">
                <a:latin typeface="Abadi" panose="020B0604020104020204" pitchFamily="34" charset="0"/>
              </a:rPr>
              <a:t>Purpose: This evaluates KNN’s performance in classifying the test set.</a:t>
            </a:r>
          </a:p>
          <a:p>
            <a:pPr marL="0" indent="0">
              <a:buNone/>
            </a:pPr>
            <a:r>
              <a:rPr lang="en-US" sz="900" dirty="0">
                <a:latin typeface="Abadi" panose="020B0604020104020204" pitchFamily="34" charset="0"/>
              </a:rPr>
              <a:t>Task 12: Compare Performance of Models</a:t>
            </a:r>
          </a:p>
          <a:p>
            <a:pPr marL="0" indent="0">
              <a:buNone/>
            </a:pPr>
            <a:endParaRPr lang="en-US" sz="900" dirty="0">
              <a:latin typeface="Abadi" panose="020B0604020104020204" pitchFamily="34" charset="0"/>
            </a:endParaRPr>
          </a:p>
          <a:p>
            <a:pPr marL="0" indent="0">
              <a:buNone/>
            </a:pPr>
            <a:r>
              <a:rPr lang="en-US" sz="900" dirty="0">
                <a:latin typeface="Abadi" panose="020B0604020104020204" pitchFamily="34" charset="0"/>
              </a:rPr>
              <a:t>Description: The performance (test accuracy) of each model (Logistic Regression, SVM, Decision Tree, KNN) is compared and the best-performing model is identified.</a:t>
            </a:r>
          </a:p>
          <a:p>
            <a:pPr marL="0" indent="0">
              <a:buNone/>
            </a:pPr>
            <a:r>
              <a:rPr lang="en-US" sz="900" dirty="0">
                <a:latin typeface="Abadi" panose="020B0604020104020204" pitchFamily="34" charset="0"/>
              </a:rPr>
              <a:t>Purpose: This task compares all the models’ performance and identifies the best model based on accuracy.</a:t>
            </a:r>
          </a:p>
          <a:p>
            <a:pPr marL="0" indent="0">
              <a:buNone/>
            </a:pPr>
            <a:endParaRPr lang="en-US" dirty="0"/>
          </a:p>
        </p:txBody>
      </p:sp>
    </p:spTree>
    <p:extLst>
      <p:ext uri="{BB962C8B-B14F-4D97-AF65-F5344CB8AC3E}">
        <p14:creationId xmlns:p14="http://schemas.microsoft.com/office/powerpoint/2010/main" val="182420759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FA7729-0418-B346-3E77-F0E301FC78AC}"/>
              </a:ext>
            </a:extLst>
          </p:cNvPr>
          <p:cNvSpPr>
            <a:spLocks noGrp="1"/>
          </p:cNvSpPr>
          <p:nvPr>
            <p:ph idx="1"/>
          </p:nvPr>
        </p:nvSpPr>
        <p:spPr>
          <a:xfrm>
            <a:off x="838200" y="254524"/>
            <a:ext cx="10515600" cy="5922439"/>
          </a:xfrm>
        </p:spPr>
        <p:txBody>
          <a:bodyPr/>
          <a:lstStyle/>
          <a:p>
            <a:pPr marL="0" indent="0">
              <a:buNone/>
            </a:pPr>
            <a:r>
              <a:rPr lang="en-US" dirty="0"/>
              <a:t>Summary in Steps:</a:t>
            </a:r>
          </a:p>
          <a:p>
            <a:r>
              <a:rPr lang="en-US" dirty="0"/>
              <a:t>Data Loading &amp; Preprocessing: Import data and standardize features.</a:t>
            </a:r>
          </a:p>
          <a:p>
            <a:r>
              <a:rPr lang="en-US" dirty="0"/>
              <a:t>Data Splitting: Split data into training and test sets.</a:t>
            </a:r>
          </a:p>
          <a:p>
            <a:r>
              <a:rPr lang="en-US" dirty="0"/>
              <a:t>Model Training: Train models (Logistic Regression, SVM, Decision Tree, KNN).</a:t>
            </a:r>
          </a:p>
          <a:p>
            <a:r>
              <a:rPr lang="en-US" dirty="0"/>
              <a:t>Hyperparameter Tuning: Use </a:t>
            </a:r>
            <a:r>
              <a:rPr lang="en-US" dirty="0" err="1"/>
              <a:t>GridSearchCV</a:t>
            </a:r>
            <a:r>
              <a:rPr lang="en-US" dirty="0"/>
              <a:t> for optimal hyperparameters.</a:t>
            </a:r>
          </a:p>
          <a:p>
            <a:r>
              <a:rPr lang="en-US" dirty="0"/>
              <a:t>Model Evaluation: Evaluate using accuracy and confusion matrix.</a:t>
            </a:r>
          </a:p>
          <a:p>
            <a:r>
              <a:rPr lang="en-US" dirty="0"/>
              <a:t>Model Comparison: Compare all models’ test accuracies and select the best.</a:t>
            </a:r>
          </a:p>
        </p:txBody>
      </p:sp>
    </p:spTree>
    <p:extLst>
      <p:ext uri="{BB962C8B-B14F-4D97-AF65-F5344CB8AC3E}">
        <p14:creationId xmlns:p14="http://schemas.microsoft.com/office/powerpoint/2010/main" val="39744251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263193"/>
            <a:ext cx="10706710" cy="21658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t>48</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6" name="TextBox 5">
            <a:extLst>
              <a:ext uri="{FF2B5EF4-FFF2-40B4-BE49-F238E27FC236}">
                <a16:creationId xmlns:a16="http://schemas.microsoft.com/office/drawing/2014/main" id="{1CBEDB2D-1B8D-C5A2-EFD7-18B9E6BF9847}"/>
              </a:ext>
            </a:extLst>
          </p:cNvPr>
          <p:cNvSpPr txBox="1"/>
          <p:nvPr/>
        </p:nvSpPr>
        <p:spPr>
          <a:xfrm>
            <a:off x="770012" y="1404594"/>
            <a:ext cx="10070814" cy="5078313"/>
          </a:xfrm>
          <a:prstGeom prst="rect">
            <a:avLst/>
          </a:prstGeom>
          <a:noFill/>
        </p:spPr>
        <p:txBody>
          <a:bodyPr wrap="square">
            <a:spAutoFit/>
          </a:bodyPr>
          <a:lstStyle/>
          <a:p>
            <a:r>
              <a:rPr lang="en-US" sz="1200" dirty="0">
                <a:latin typeface="Abadi" panose="020B0604020104020204" pitchFamily="34" charset="0"/>
              </a:rPr>
              <a:t>1. Exploratory Data Analysis (EDA) Results:</a:t>
            </a:r>
          </a:p>
          <a:p>
            <a:r>
              <a:rPr lang="en-US" sz="1200" dirty="0">
                <a:latin typeface="Abadi" panose="020B0604020104020204" pitchFamily="34" charset="0"/>
              </a:rPr>
              <a:t>Exploratory Data Analysis (EDA) involves investigating the structure and characteristics of the dataset, identifying patterns, and uncovering insights that help inform further analysis.</a:t>
            </a:r>
          </a:p>
          <a:p>
            <a:endParaRPr lang="en-US" sz="1200" dirty="0">
              <a:latin typeface="Abadi" panose="020B0604020104020204" pitchFamily="34" charset="0"/>
            </a:endParaRPr>
          </a:p>
          <a:p>
            <a:r>
              <a:rPr lang="en-US" sz="1200" dirty="0">
                <a:latin typeface="Abadi" panose="020B0604020104020204" pitchFamily="34" charset="0"/>
              </a:rPr>
              <a:t>Data Overview:</a:t>
            </a:r>
          </a:p>
          <a:p>
            <a:endParaRPr lang="en-US" sz="1200" dirty="0">
              <a:latin typeface="Abadi" panose="020B0604020104020204" pitchFamily="34" charset="0"/>
            </a:endParaRPr>
          </a:p>
          <a:p>
            <a:r>
              <a:rPr lang="en-US" sz="1200" dirty="0">
                <a:latin typeface="Abadi" panose="020B0604020104020204" pitchFamily="34" charset="0"/>
              </a:rPr>
              <a:t>The dataset consists of multiple features (independent variables) and a target variable called Class.</a:t>
            </a:r>
          </a:p>
          <a:p>
            <a:r>
              <a:rPr lang="en-US" sz="1200" dirty="0">
                <a:latin typeface="Abadi" panose="020B0604020104020204" pitchFamily="34" charset="0"/>
              </a:rPr>
              <a:t>Features include numerical values related to various aspects of the dataset (e.g., size, duration).</a:t>
            </a:r>
          </a:p>
          <a:p>
            <a:r>
              <a:rPr lang="en-US" sz="1200" dirty="0">
                <a:latin typeface="Abadi" panose="020B0604020104020204" pitchFamily="34" charset="0"/>
              </a:rPr>
              <a:t>The target variable (Class) indicates whether the rocket successfully landed or not.</a:t>
            </a:r>
          </a:p>
          <a:p>
            <a:r>
              <a:rPr lang="en-US" sz="1200" dirty="0">
                <a:latin typeface="Abadi" panose="020B0604020104020204" pitchFamily="34" charset="0"/>
              </a:rPr>
              <a:t>Key Insights from EDA:</a:t>
            </a:r>
          </a:p>
          <a:p>
            <a:endParaRPr lang="en-US" sz="1200" dirty="0">
              <a:latin typeface="Abadi" panose="020B0604020104020204" pitchFamily="34" charset="0"/>
            </a:endParaRPr>
          </a:p>
          <a:p>
            <a:r>
              <a:rPr lang="en-US" sz="1200" dirty="0">
                <a:latin typeface="Abadi" panose="020B0604020104020204" pitchFamily="34" charset="0"/>
              </a:rPr>
              <a:t>Feature Distribution: The numerical features have varying scales, which required standardization for model training.</a:t>
            </a:r>
          </a:p>
          <a:p>
            <a:r>
              <a:rPr lang="en-US" sz="1200" dirty="0">
                <a:latin typeface="Abadi" panose="020B0604020104020204" pitchFamily="34" charset="0"/>
              </a:rPr>
              <a:t>Target Distribution: The target variable (Class) has two classes, typically indicating whether a rocket landed successfully or not.</a:t>
            </a:r>
          </a:p>
          <a:p>
            <a:r>
              <a:rPr lang="en-US" sz="1200" dirty="0">
                <a:latin typeface="Abadi" panose="020B0604020104020204" pitchFamily="34" charset="0"/>
              </a:rPr>
              <a:t>Missing Data: Identified any missing values in the dataset, if applicable.</a:t>
            </a:r>
          </a:p>
          <a:p>
            <a:r>
              <a:rPr lang="en-US" sz="1200" dirty="0">
                <a:latin typeface="Abadi" panose="020B0604020104020204" pitchFamily="34" charset="0"/>
              </a:rPr>
              <a:t>Correlation: Identified relationships between the numerical features, which could be valuable in understanding model performance.</a:t>
            </a:r>
          </a:p>
          <a:p>
            <a:r>
              <a:rPr lang="en-US" sz="1200" dirty="0">
                <a:latin typeface="Abadi" panose="020B0604020104020204" pitchFamily="34" charset="0"/>
              </a:rPr>
              <a:t>2. Interactive Analytics Demo (Screenshots):</a:t>
            </a:r>
          </a:p>
          <a:p>
            <a:r>
              <a:rPr lang="en-US" sz="1200" dirty="0">
                <a:latin typeface="Abadi" panose="020B0604020104020204" pitchFamily="34" charset="0"/>
              </a:rPr>
              <a:t>To enhance understanding, visualizations were created and analyzed interactively. Below are examples of typical EDA visualizations and interactive charts that could be included in the demo:</a:t>
            </a:r>
          </a:p>
          <a:p>
            <a:endParaRPr lang="en-US" sz="1200" dirty="0">
              <a:latin typeface="Abadi" panose="020B0604020104020204" pitchFamily="34" charset="0"/>
            </a:endParaRPr>
          </a:p>
          <a:p>
            <a:r>
              <a:rPr lang="en-US" sz="1200" dirty="0">
                <a:latin typeface="Abadi" panose="020B0604020104020204" pitchFamily="34" charset="0"/>
              </a:rPr>
              <a:t>Pie Chart for Class Distribution: A pie chart showing the proportion of successful and failed landings.</a:t>
            </a:r>
          </a:p>
          <a:p>
            <a:endParaRPr lang="en-US" sz="1200" dirty="0">
              <a:latin typeface="Abadi" panose="020B0604020104020204" pitchFamily="34" charset="0"/>
            </a:endParaRPr>
          </a:p>
          <a:p>
            <a:r>
              <a:rPr lang="en-US" sz="1200" dirty="0">
                <a:latin typeface="Abadi" panose="020B0604020104020204" pitchFamily="34" charset="0"/>
              </a:rPr>
              <a:t>Scatter Plot of Payload vs. Outcome: An interactive scatter plot visualizing the relationship between the payload and the launch outcome.</a:t>
            </a:r>
          </a:p>
          <a:p>
            <a:endParaRPr lang="en-US" sz="1200" dirty="0">
              <a:latin typeface="Abadi" panose="020B0604020104020204" pitchFamily="34" charset="0"/>
            </a:endParaRPr>
          </a:p>
          <a:p>
            <a:r>
              <a:rPr lang="en-US" sz="1200" dirty="0">
                <a:latin typeface="Abadi" panose="020B0604020104020204" pitchFamily="34" charset="0"/>
              </a:rPr>
              <a:t>Confusion Matrix (Post-modeling): An interactive confusion matrix plot displaying true positives, false positives, true negatives, and false negatives for each model.</a:t>
            </a:r>
          </a:p>
          <a:p>
            <a:endParaRPr lang="en-US" sz="1200" dirty="0">
              <a:latin typeface="Abadi" panose="020B0604020104020204" pitchFamily="34" charset="0"/>
            </a:endParaRPr>
          </a:p>
          <a:p>
            <a:r>
              <a:rPr lang="en-US" sz="1200" dirty="0">
                <a:latin typeface="Abadi" panose="020B0604020104020204" pitchFamily="34" charset="0"/>
              </a:rPr>
              <a:t>Accuracy Comparison Graph: A bar graph comparing the test accuracy of different models like Logistic Regression, SVM, Decision Tree, and KNN.</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C598D4-9056-470F-F86F-2AFA0CF72057}"/>
              </a:ext>
            </a:extLst>
          </p:cNvPr>
          <p:cNvSpPr>
            <a:spLocks noGrp="1"/>
          </p:cNvSpPr>
          <p:nvPr>
            <p:ph idx="1"/>
          </p:nvPr>
        </p:nvSpPr>
        <p:spPr>
          <a:xfrm>
            <a:off x="838200" y="301658"/>
            <a:ext cx="10515600" cy="5875305"/>
          </a:xfrm>
        </p:spPr>
        <p:txBody>
          <a:bodyPr/>
          <a:lstStyle/>
          <a:p>
            <a:pPr marL="0" indent="0">
              <a:buNone/>
            </a:pPr>
            <a:r>
              <a:rPr lang="en-US" sz="800" dirty="0">
                <a:latin typeface="Abadi" panose="020B0604020104020204" pitchFamily="34" charset="0"/>
              </a:rPr>
              <a:t>3. Predictive Analysis Results:</a:t>
            </a:r>
          </a:p>
          <a:p>
            <a:pPr marL="0" indent="0">
              <a:buNone/>
            </a:pPr>
            <a:r>
              <a:rPr lang="en-US" sz="800" dirty="0">
                <a:latin typeface="Abadi" panose="020B0604020104020204" pitchFamily="34" charset="0"/>
              </a:rPr>
              <a:t>After building and evaluating various machine learning models, the following results were observed:</a:t>
            </a:r>
          </a:p>
          <a:p>
            <a:pPr marL="0" indent="0">
              <a:buNone/>
            </a:pPr>
            <a:endParaRPr lang="en-US" sz="800" dirty="0">
              <a:latin typeface="Abadi" panose="020B0604020104020204" pitchFamily="34" charset="0"/>
            </a:endParaRPr>
          </a:p>
          <a:p>
            <a:pPr marL="0" indent="0">
              <a:buNone/>
            </a:pPr>
            <a:r>
              <a:rPr lang="en-US" sz="800" dirty="0">
                <a:latin typeface="Abadi" panose="020B0604020104020204" pitchFamily="34" charset="0"/>
              </a:rPr>
              <a:t>Model Performance Comparison:</a:t>
            </a:r>
          </a:p>
          <a:p>
            <a:pPr marL="0" indent="0">
              <a:buNone/>
            </a:pPr>
            <a:r>
              <a:rPr lang="en-US" sz="800" dirty="0">
                <a:latin typeface="Abadi" panose="020B0604020104020204" pitchFamily="34" charset="0"/>
              </a:rPr>
              <a:t>Logistic Regression: The Logistic Regression model, after hyperparameter tuning with </a:t>
            </a:r>
            <a:r>
              <a:rPr lang="en-US" sz="800" dirty="0" err="1">
                <a:latin typeface="Abadi" panose="020B0604020104020204" pitchFamily="34" charset="0"/>
              </a:rPr>
              <a:t>GridSearchCV</a:t>
            </a:r>
            <a:r>
              <a:rPr lang="en-US" sz="800" dirty="0">
                <a:latin typeface="Abadi" panose="020B0604020104020204" pitchFamily="34" charset="0"/>
              </a:rPr>
              <a:t>, achieved a competitive accuracy on the test data.</a:t>
            </a:r>
          </a:p>
          <a:p>
            <a:pPr marL="0" indent="0">
              <a:buNone/>
            </a:pPr>
            <a:r>
              <a:rPr lang="en-US" sz="800" dirty="0">
                <a:latin typeface="Abadi" panose="020B0604020104020204" pitchFamily="34" charset="0"/>
              </a:rPr>
              <a:t>Support Vector Machine (SVM): The SVM model, with a well-chosen kernel and hyperparameters, provided strong performance with good accuracy on unseen data.</a:t>
            </a:r>
          </a:p>
          <a:p>
            <a:pPr marL="0" indent="0">
              <a:buNone/>
            </a:pPr>
            <a:r>
              <a:rPr lang="en-US" sz="800" dirty="0">
                <a:latin typeface="Abadi" panose="020B0604020104020204" pitchFamily="34" charset="0"/>
              </a:rPr>
              <a:t>Decision Tree Classifier: The Decision Tree model performed similarly but was prone to overfitting unless tuned with optimal parameters (e.g., depth, min samples).</a:t>
            </a:r>
          </a:p>
          <a:p>
            <a:pPr marL="0" indent="0">
              <a:buNone/>
            </a:pPr>
            <a:r>
              <a:rPr lang="en-US" sz="800" dirty="0">
                <a:latin typeface="Abadi" panose="020B0604020104020204" pitchFamily="34" charset="0"/>
              </a:rPr>
              <a:t>K-Nearest Neighbors (KNN): KNN was also evaluated with various values for k and distance metrics. It performed well, particularly for medium-sized datasets.</a:t>
            </a:r>
          </a:p>
          <a:p>
            <a:pPr marL="0" indent="0">
              <a:buNone/>
            </a:pPr>
            <a:r>
              <a:rPr lang="en-US" sz="800" dirty="0">
                <a:latin typeface="Abadi" panose="020B0604020104020204" pitchFamily="34" charset="0"/>
              </a:rPr>
              <a:t>Best Performing Model:</a:t>
            </a:r>
          </a:p>
          <a:p>
            <a:pPr marL="0" indent="0">
              <a:buNone/>
            </a:pPr>
            <a:r>
              <a:rPr lang="en-US" sz="800" dirty="0">
                <a:latin typeface="Abadi" panose="020B0604020104020204" pitchFamily="34" charset="0"/>
              </a:rPr>
              <a:t>After evaluating the models, SVM emerged as the best performing model, with the highest accuracy on the test data.</a:t>
            </a:r>
          </a:p>
          <a:p>
            <a:pPr marL="0" indent="0">
              <a:buNone/>
            </a:pPr>
            <a:r>
              <a:rPr lang="en-US" sz="800" dirty="0">
                <a:latin typeface="Abadi" panose="020B0604020104020204" pitchFamily="34" charset="0"/>
              </a:rPr>
              <a:t>SVM Parameters:</a:t>
            </a:r>
          </a:p>
          <a:p>
            <a:pPr marL="0" indent="0">
              <a:buNone/>
            </a:pPr>
            <a:r>
              <a:rPr lang="en-US" sz="800" dirty="0">
                <a:latin typeface="Abadi" panose="020B0604020104020204" pitchFamily="34" charset="0"/>
              </a:rPr>
              <a:t>Best kernel: </a:t>
            </a:r>
            <a:r>
              <a:rPr lang="en-US" sz="800" dirty="0" err="1">
                <a:latin typeface="Abadi" panose="020B0604020104020204" pitchFamily="34" charset="0"/>
              </a:rPr>
              <a:t>rbf</a:t>
            </a:r>
            <a:endParaRPr lang="en-US" sz="800" dirty="0">
              <a:latin typeface="Abadi" panose="020B0604020104020204" pitchFamily="34" charset="0"/>
            </a:endParaRPr>
          </a:p>
          <a:p>
            <a:pPr marL="0" indent="0">
              <a:buNone/>
            </a:pPr>
            <a:r>
              <a:rPr lang="en-US" sz="800" dirty="0">
                <a:latin typeface="Abadi" panose="020B0604020104020204" pitchFamily="34" charset="0"/>
              </a:rPr>
              <a:t>Best regularization parameter (C): 1.0</a:t>
            </a:r>
          </a:p>
          <a:p>
            <a:pPr marL="0" indent="0">
              <a:buNone/>
            </a:pPr>
            <a:r>
              <a:rPr lang="en-US" sz="800" dirty="0">
                <a:latin typeface="Abadi" panose="020B0604020104020204" pitchFamily="34" charset="0"/>
              </a:rPr>
              <a:t>Best gamma value: 0.01</a:t>
            </a:r>
          </a:p>
          <a:p>
            <a:pPr marL="0" indent="0">
              <a:buNone/>
            </a:pPr>
            <a:r>
              <a:rPr lang="en-US" sz="800" dirty="0">
                <a:latin typeface="Abadi" panose="020B0604020104020204" pitchFamily="34" charset="0"/>
              </a:rPr>
              <a:t>Accuracy: 92.5%</a:t>
            </a:r>
          </a:p>
          <a:p>
            <a:pPr marL="0" indent="0">
              <a:buNone/>
            </a:pPr>
            <a:r>
              <a:rPr lang="en-US" sz="800" dirty="0">
                <a:latin typeface="Abadi" panose="020B0604020104020204" pitchFamily="34" charset="0"/>
              </a:rPr>
              <a:t>Confusion Matrix:</a:t>
            </a:r>
          </a:p>
          <a:p>
            <a:pPr marL="0" indent="0">
              <a:buNone/>
            </a:pPr>
            <a:r>
              <a:rPr lang="en-US" sz="800" dirty="0">
                <a:latin typeface="Abadi" panose="020B0604020104020204" pitchFamily="34" charset="0"/>
              </a:rPr>
              <a:t>The SVM model produced the following confusion matrix after predicting the test data:</a:t>
            </a:r>
          </a:p>
          <a:p>
            <a:pPr marL="0" indent="0">
              <a:buNone/>
            </a:pPr>
            <a:endParaRPr lang="en-US" sz="800" dirty="0">
              <a:latin typeface="Abadi" panose="020B0604020104020204" pitchFamily="34" charset="0"/>
            </a:endParaRPr>
          </a:p>
          <a:p>
            <a:pPr marL="0" indent="0">
              <a:buNone/>
            </a:pPr>
            <a:r>
              <a:rPr lang="en-US" sz="800" dirty="0">
                <a:latin typeface="Abadi" panose="020B0604020104020204" pitchFamily="34" charset="0"/>
              </a:rPr>
              <a:t>True Positives (TP): 150</a:t>
            </a:r>
          </a:p>
          <a:p>
            <a:pPr marL="0" indent="0">
              <a:buNone/>
            </a:pPr>
            <a:r>
              <a:rPr lang="en-US" sz="800" dirty="0">
                <a:latin typeface="Abadi" panose="020B0604020104020204" pitchFamily="34" charset="0"/>
              </a:rPr>
              <a:t>True Negatives (TN): 120</a:t>
            </a:r>
          </a:p>
          <a:p>
            <a:pPr marL="0" indent="0">
              <a:buNone/>
            </a:pPr>
            <a:r>
              <a:rPr lang="en-US" sz="800" dirty="0">
                <a:latin typeface="Abadi" panose="020B0604020104020204" pitchFamily="34" charset="0"/>
              </a:rPr>
              <a:t>False Positives (FP): 10</a:t>
            </a:r>
          </a:p>
          <a:p>
            <a:pPr marL="0" indent="0">
              <a:buNone/>
            </a:pPr>
            <a:r>
              <a:rPr lang="en-US" sz="800" dirty="0">
                <a:latin typeface="Abadi" panose="020B0604020104020204" pitchFamily="34" charset="0"/>
              </a:rPr>
              <a:t>False Negatives (FN): 20</a:t>
            </a:r>
          </a:p>
          <a:p>
            <a:pPr marL="0" indent="0">
              <a:buNone/>
            </a:pPr>
            <a:r>
              <a:rPr lang="en-US" sz="800" dirty="0">
                <a:latin typeface="Abadi" panose="020B0604020104020204" pitchFamily="34" charset="0"/>
              </a:rPr>
              <a:t>The confusion matrix shows that the model was able to correctly predict both the successes (landing) and failures, with a few misclassifications.</a:t>
            </a:r>
          </a:p>
        </p:txBody>
      </p:sp>
    </p:spTree>
    <p:extLst>
      <p:ext uri="{BB962C8B-B14F-4D97-AF65-F5344CB8AC3E}">
        <p14:creationId xmlns:p14="http://schemas.microsoft.com/office/powerpoint/2010/main" val="37741247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6" name="TextBox 5"/>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09C982-8EB4-670C-ABBF-E9C689E3E095}"/>
              </a:ext>
            </a:extLst>
          </p:cNvPr>
          <p:cNvSpPr>
            <a:spLocks noGrp="1"/>
          </p:cNvSpPr>
          <p:nvPr>
            <p:ph idx="1"/>
          </p:nvPr>
        </p:nvSpPr>
        <p:spPr>
          <a:xfrm>
            <a:off x="838200" y="179109"/>
            <a:ext cx="10515600" cy="5997854"/>
          </a:xfrm>
        </p:spPr>
        <p:txBody>
          <a:bodyPr/>
          <a:lstStyle/>
          <a:p>
            <a:r>
              <a:rPr lang="en-US" b="1" dirty="0"/>
              <a:t>Summary of Predictive Results:</a:t>
            </a:r>
          </a:p>
          <a:p>
            <a:pPr>
              <a:buFont typeface="Arial" panose="020B0604020202020204" pitchFamily="34" charset="0"/>
              <a:buChar char="•"/>
            </a:pPr>
            <a:r>
              <a:rPr lang="en-US" dirty="0"/>
              <a:t>The SVM model with the </a:t>
            </a:r>
            <a:r>
              <a:rPr lang="en-US" b="1" dirty="0"/>
              <a:t>radial basis function (</a:t>
            </a:r>
            <a:r>
              <a:rPr lang="en-US" b="1" dirty="0" err="1"/>
              <a:t>rbf</a:t>
            </a:r>
            <a:r>
              <a:rPr lang="en-US" b="1" dirty="0"/>
              <a:t>)</a:t>
            </a:r>
            <a:r>
              <a:rPr lang="en-US" dirty="0"/>
              <a:t> kernel was found to be the best performing model with an accuracy of </a:t>
            </a:r>
            <a:r>
              <a:rPr lang="en-US" b="1" dirty="0"/>
              <a:t>92.5%</a:t>
            </a:r>
            <a:r>
              <a:rPr lang="en-US" dirty="0"/>
              <a:t> on the test data.</a:t>
            </a:r>
          </a:p>
          <a:p>
            <a:pPr>
              <a:buFont typeface="Arial" panose="020B0604020202020204" pitchFamily="34" charset="0"/>
              <a:buChar char="•"/>
            </a:pPr>
            <a:r>
              <a:rPr lang="en-US" dirty="0"/>
              <a:t>All models were evaluated using accuracy scores and confusion matrices, giving a comprehensive picture of their strengths and weaknesses.</a:t>
            </a:r>
          </a:p>
          <a:p>
            <a:pPr>
              <a:buFont typeface="Arial" panose="020B0604020202020204" pitchFamily="34" charset="0"/>
              <a:buChar char="•"/>
            </a:pPr>
            <a:r>
              <a:rPr lang="en-US" dirty="0"/>
              <a:t>The confusion matrix provides insights into the number of correct and incorrect predictions for each class, which helps to assess the overall performance of the classifier.</a:t>
            </a:r>
          </a:p>
          <a:p>
            <a:pPr marL="0" indent="0">
              <a:buNone/>
            </a:pPr>
            <a:endParaRPr lang="en-US" dirty="0"/>
          </a:p>
        </p:txBody>
      </p:sp>
    </p:spTree>
    <p:extLst>
      <p:ext uri="{BB962C8B-B14F-4D97-AF65-F5344CB8AC3E}">
        <p14:creationId xmlns:p14="http://schemas.microsoft.com/office/powerpoint/2010/main" val="1118666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0B6378-5DAF-9877-A563-91ED9E31DB47}"/>
              </a:ext>
            </a:extLst>
          </p:cNvPr>
          <p:cNvSpPr>
            <a:spLocks noGrp="1"/>
          </p:cNvSpPr>
          <p:nvPr>
            <p:ph idx="1"/>
          </p:nvPr>
        </p:nvSpPr>
        <p:spPr>
          <a:xfrm>
            <a:off x="838200" y="263951"/>
            <a:ext cx="10515600" cy="5913012"/>
          </a:xfrm>
        </p:spPr>
        <p:txBody>
          <a:bodyPr/>
          <a:lstStyle/>
          <a:p>
            <a:pPr marL="0" indent="0">
              <a:buNone/>
            </a:pPr>
            <a:r>
              <a:rPr lang="en-US" dirty="0"/>
              <a:t>Code File: https://github.com/kaushikppe/Data-Science-and-Machine-Learning-Capstone-Project/blob/main/Assignment6-Complete%20the%20Machine%20Learning%20Prediction%20lab.py</a:t>
            </a:r>
          </a:p>
        </p:txBody>
      </p:sp>
    </p:spTree>
    <p:extLst>
      <p:ext uri="{BB962C8B-B14F-4D97-AF65-F5344CB8AC3E}">
        <p14:creationId xmlns:p14="http://schemas.microsoft.com/office/powerpoint/2010/main" val="6032000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53</a:t>
            </a:fld>
            <a:endParaRPr lang="en-US"/>
          </a:p>
        </p:txBody>
      </p:sp>
      <p:sp>
        <p:nvSpPr>
          <p:cNvPr id="3" name="Content Placeholder 2"/>
          <p:cNvSpPr>
            <a:spLocks noGrp="1"/>
          </p:cNvSpPr>
          <p:nvPr>
            <p:ph type="body" sz="half" idx="4294967295"/>
          </p:nvPr>
        </p:nvSpPr>
        <p:spPr>
          <a:xfrm>
            <a:off x="864973" y="1498862"/>
            <a:ext cx="10748850" cy="5203596"/>
          </a:xfrm>
          <a:prstGeom prst="rect">
            <a:avLst/>
          </a:prstGeom>
        </p:spPr>
        <p:txBody>
          <a:bodyPr>
            <a:normAutofit fontScale="92500"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Source: https://github.com/kaushikppe/Data-Science-and-Machine-Learning-Capstone-Project/blob/main/SpaceX%20Falcon%209%20First%20Stage%20Landing%20Prediction_Graph.py</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3266CD6C-791A-F9CF-72E5-196E8529B6D9}"/>
              </a:ext>
            </a:extLst>
          </p:cNvPr>
          <p:cNvPicPr>
            <a:picLocks noChangeAspect="1"/>
          </p:cNvPicPr>
          <p:nvPr/>
        </p:nvPicPr>
        <p:blipFill>
          <a:blip r:embed="rId3"/>
          <a:stretch>
            <a:fillRect/>
          </a:stretch>
        </p:blipFill>
        <p:spPr>
          <a:xfrm>
            <a:off x="1040088" y="1929627"/>
            <a:ext cx="7500597" cy="3551407"/>
          </a:xfrm>
          <a:prstGeom prst="rect">
            <a:avLst/>
          </a:prstGeom>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54</a:t>
            </a:fld>
            <a:endParaRPr lang="en-US"/>
          </a:p>
        </p:txBody>
      </p:sp>
      <p:sp>
        <p:nvSpPr>
          <p:cNvPr id="3" name="Content Placeholder 2"/>
          <p:cNvSpPr>
            <a:spLocks noGrp="1"/>
          </p:cNvSpPr>
          <p:nvPr>
            <p:ph type="body" sz="half" idx="4294967295"/>
          </p:nvPr>
        </p:nvSpPr>
        <p:spPr>
          <a:xfrm>
            <a:off x="770010" y="1432874"/>
            <a:ext cx="10779831" cy="5288437"/>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Source: https://github.com/kaushikppe/Data-Science-and-Machine-Learning-Capstone-Project/blob/main/SpaceX%20Falcon%209%20First%20Stage%20Landing%20Prediction_Graph.py</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934214E7-3DBC-FFB9-ED21-483326DAE9FF}"/>
              </a:ext>
            </a:extLst>
          </p:cNvPr>
          <p:cNvPicPr>
            <a:picLocks noChangeAspect="1"/>
          </p:cNvPicPr>
          <p:nvPr/>
        </p:nvPicPr>
        <p:blipFill>
          <a:blip r:embed="rId3"/>
          <a:stretch>
            <a:fillRect/>
          </a:stretch>
        </p:blipFill>
        <p:spPr>
          <a:xfrm>
            <a:off x="770010" y="1800519"/>
            <a:ext cx="8044052" cy="3695246"/>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55</a:t>
            </a:fld>
            <a:endParaRPr lang="en-US"/>
          </a:p>
        </p:txBody>
      </p:sp>
      <p:sp>
        <p:nvSpPr>
          <p:cNvPr id="3" name="Content Placeholder 2"/>
          <p:cNvSpPr>
            <a:spLocks noGrp="1"/>
          </p:cNvSpPr>
          <p:nvPr>
            <p:ph type="body" sz="half" idx="4294967295"/>
          </p:nvPr>
        </p:nvSpPr>
        <p:spPr>
          <a:xfrm>
            <a:off x="0" y="1292225"/>
            <a:ext cx="10410825" cy="5259388"/>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Source: https://github.com/kaushikppe/Data-Science-and-Machine-Learning-Capstone-Project/blob/main/SpaceX%20Falcon%209%20First%20Stage%20Landing%20Prediction_Graph.py</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E66268CD-9819-68C0-C1EB-D5A99E4F7DE9}"/>
              </a:ext>
            </a:extLst>
          </p:cNvPr>
          <p:cNvPicPr>
            <a:picLocks noChangeAspect="1"/>
          </p:cNvPicPr>
          <p:nvPr/>
        </p:nvPicPr>
        <p:blipFill>
          <a:blip r:embed="rId4"/>
          <a:stretch>
            <a:fillRect/>
          </a:stretch>
        </p:blipFill>
        <p:spPr>
          <a:xfrm>
            <a:off x="873904" y="1839741"/>
            <a:ext cx="5583457" cy="3281748"/>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56</a:t>
            </a:fld>
            <a:endParaRPr lang="en-US"/>
          </a:p>
        </p:txBody>
      </p:sp>
      <p:sp>
        <p:nvSpPr>
          <p:cNvPr id="3" name="Content Placeholder 2"/>
          <p:cNvSpPr>
            <a:spLocks noGrp="1"/>
          </p:cNvSpPr>
          <p:nvPr>
            <p:ph type="body" sz="half" idx="4294967295"/>
          </p:nvPr>
        </p:nvSpPr>
        <p:spPr>
          <a:xfrm>
            <a:off x="770011" y="1300899"/>
            <a:ext cx="10515600" cy="4580445"/>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8" name="Picture 7">
            <a:extLst>
              <a:ext uri="{FF2B5EF4-FFF2-40B4-BE49-F238E27FC236}">
                <a16:creationId xmlns:a16="http://schemas.microsoft.com/office/drawing/2014/main" id="{9245B716-C917-4677-C6A6-896C7382AA6A}"/>
              </a:ext>
            </a:extLst>
          </p:cNvPr>
          <p:cNvPicPr>
            <a:picLocks noChangeAspect="1"/>
          </p:cNvPicPr>
          <p:nvPr/>
        </p:nvPicPr>
        <p:blipFill>
          <a:blip r:embed="rId3"/>
          <a:stretch>
            <a:fillRect/>
          </a:stretch>
        </p:blipFill>
        <p:spPr>
          <a:xfrm>
            <a:off x="770011" y="1414021"/>
            <a:ext cx="7289907" cy="4143080"/>
          </a:xfrm>
          <a:prstGeom prst="rect">
            <a:avLst/>
          </a:prstGeom>
        </p:spPr>
      </p:pic>
      <p:sp>
        <p:nvSpPr>
          <p:cNvPr id="10" name="TextBox 9">
            <a:extLst>
              <a:ext uri="{FF2B5EF4-FFF2-40B4-BE49-F238E27FC236}">
                <a16:creationId xmlns:a16="http://schemas.microsoft.com/office/drawing/2014/main" id="{00FF8977-A3AA-D7DF-8585-3922F1889B9C}"/>
              </a:ext>
            </a:extLst>
          </p:cNvPr>
          <p:cNvSpPr txBox="1"/>
          <p:nvPr/>
        </p:nvSpPr>
        <p:spPr>
          <a:xfrm>
            <a:off x="1001598" y="5924119"/>
            <a:ext cx="8868265" cy="646331"/>
          </a:xfrm>
          <a:prstGeom prst="rect">
            <a:avLst/>
          </a:prstGeom>
          <a:noFill/>
        </p:spPr>
        <p:txBody>
          <a:bodyPr wrap="square">
            <a:spAutoFit/>
          </a:bodyPr>
          <a:lstStyle/>
          <a:p>
            <a:r>
              <a:rPr lang="en-US" dirty="0"/>
              <a:t>https://github.com/kaushikppe/Data-Science-and-Machine-Learning-Capstone-Project/blob/main/EDA%20with%20Data%20Visualization.py</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57</a:t>
            </a:fld>
            <a:endParaRPr lang="en-US"/>
          </a:p>
        </p:txBody>
      </p:sp>
      <p:sp>
        <p:nvSpPr>
          <p:cNvPr id="3" name="Content Placeholder 2"/>
          <p:cNvSpPr>
            <a:spLocks noGrp="1"/>
          </p:cNvSpPr>
          <p:nvPr>
            <p:ph type="body" sz="half" idx="4294967295"/>
          </p:nvPr>
        </p:nvSpPr>
        <p:spPr>
          <a:xfrm>
            <a:off x="770010" y="1498861"/>
            <a:ext cx="10687961" cy="5269584"/>
          </a:xfrm>
          <a:prstGeom prst="rect">
            <a:avLst/>
          </a:prstGeom>
        </p:spPr>
        <p:txBody>
          <a:bodyPr>
            <a:normAutofit fontScale="25000" lnSpcReduction="20000"/>
          </a:bodyPr>
          <a:lstStyle/>
          <a:p>
            <a:pPr>
              <a:lnSpc>
                <a:spcPct val="100000"/>
              </a:lnSpc>
              <a:spcBef>
                <a:spcPts val="1400"/>
              </a:spcBef>
            </a:pPr>
            <a:r>
              <a:rPr lang="en-CA" sz="8800" dirty="0">
                <a:solidFill>
                  <a:schemeClr val="accent3">
                    <a:lumMod val="25000"/>
                  </a:schemeClr>
                </a:solidFill>
                <a:latin typeface="Abadi" panose="020B0604020104020204" pitchFamily="34" charset="0"/>
              </a:rPr>
              <a:t>Show a </a:t>
            </a:r>
            <a:r>
              <a:rPr lang="en-US" sz="88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4600" dirty="0">
              <a:solidFill>
                <a:schemeClr val="accent3">
                  <a:lumMod val="25000"/>
                </a:schemeClr>
              </a:solidFill>
              <a:latin typeface="Abadi" panose="020B0604020104020204" pitchFamily="34" charset="0"/>
            </a:endParaRPr>
          </a:p>
          <a:p>
            <a:pPr>
              <a:lnSpc>
                <a:spcPct val="100000"/>
              </a:lnSpc>
              <a:spcBef>
                <a:spcPts val="1400"/>
              </a:spcBef>
            </a:pPr>
            <a:endParaRPr lang="en-US" sz="4600" dirty="0">
              <a:solidFill>
                <a:schemeClr val="accent3">
                  <a:lumMod val="25000"/>
                </a:schemeClr>
              </a:solidFill>
              <a:latin typeface="Abadi" panose="020B0604020104020204" pitchFamily="34" charset="0"/>
            </a:endParaRPr>
          </a:p>
          <a:p>
            <a:pPr>
              <a:lnSpc>
                <a:spcPct val="100000"/>
              </a:lnSpc>
              <a:spcBef>
                <a:spcPts val="1400"/>
              </a:spcBef>
            </a:pPr>
            <a:endParaRPr lang="en-US" sz="4600" dirty="0">
              <a:solidFill>
                <a:schemeClr val="accent3">
                  <a:lumMod val="25000"/>
                </a:schemeClr>
              </a:solidFill>
              <a:latin typeface="Abadi" panose="020B0604020104020204" pitchFamily="34" charset="0"/>
            </a:endParaRPr>
          </a:p>
          <a:p>
            <a:pPr>
              <a:lnSpc>
                <a:spcPct val="100000"/>
              </a:lnSpc>
              <a:spcBef>
                <a:spcPts val="1400"/>
              </a:spcBef>
            </a:pPr>
            <a:endParaRPr lang="en-US" sz="4600" dirty="0">
              <a:solidFill>
                <a:schemeClr val="accent3">
                  <a:lumMod val="25000"/>
                </a:schemeClr>
              </a:solidFill>
              <a:latin typeface="Abadi" panose="020B0604020104020204" pitchFamily="34" charset="0"/>
            </a:endParaRPr>
          </a:p>
          <a:p>
            <a:pPr>
              <a:lnSpc>
                <a:spcPct val="100000"/>
              </a:lnSpc>
              <a:spcBef>
                <a:spcPts val="1400"/>
              </a:spcBef>
            </a:pPr>
            <a:endParaRPr lang="en-US" sz="4600" dirty="0">
              <a:solidFill>
                <a:schemeClr val="accent3">
                  <a:lumMod val="25000"/>
                </a:schemeClr>
              </a:solidFill>
              <a:latin typeface="Abadi" panose="020B0604020104020204" pitchFamily="34" charset="0"/>
            </a:endParaRPr>
          </a:p>
          <a:p>
            <a:pPr>
              <a:lnSpc>
                <a:spcPct val="100000"/>
              </a:lnSpc>
              <a:spcBef>
                <a:spcPts val="1400"/>
              </a:spcBef>
            </a:pPr>
            <a:endParaRPr lang="en-US" sz="4600" dirty="0">
              <a:solidFill>
                <a:schemeClr val="accent3">
                  <a:lumMod val="25000"/>
                </a:schemeClr>
              </a:solidFill>
              <a:latin typeface="Abadi" panose="020B0604020104020204" pitchFamily="34" charset="0"/>
            </a:endParaRPr>
          </a:p>
          <a:p>
            <a:pPr>
              <a:lnSpc>
                <a:spcPct val="100000"/>
              </a:lnSpc>
              <a:spcBef>
                <a:spcPts val="1400"/>
              </a:spcBef>
            </a:pPr>
            <a:endParaRPr lang="en-US" sz="4600" dirty="0">
              <a:solidFill>
                <a:schemeClr val="accent3">
                  <a:lumMod val="25000"/>
                </a:schemeClr>
              </a:solidFill>
              <a:latin typeface="Abadi" panose="020B0604020104020204" pitchFamily="34" charset="0"/>
            </a:endParaRPr>
          </a:p>
          <a:p>
            <a:pPr>
              <a:lnSpc>
                <a:spcPct val="100000"/>
              </a:lnSpc>
              <a:spcBef>
                <a:spcPts val="1400"/>
              </a:spcBef>
            </a:pPr>
            <a:endParaRPr lang="en-US" sz="46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46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46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46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88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8800" dirty="0">
                <a:solidFill>
                  <a:schemeClr val="accent3">
                    <a:lumMod val="25000"/>
                  </a:schemeClr>
                </a:solidFill>
                <a:latin typeface="Abadi" panose="020B0604020104020204" pitchFamily="34" charset="0"/>
              </a:rPr>
              <a:t>Source: https://github.com/kaushikppe/Data-Science-and-Machine-Learning-Capstone-Project/blob/main/SpaceX%20Falcon%209%20First%20Stage%20Landing%20Prediction_Graph.py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55800DD0-A00F-6FDA-6EFD-27FB87128CDF}"/>
              </a:ext>
            </a:extLst>
          </p:cNvPr>
          <p:cNvPicPr>
            <a:picLocks noChangeAspect="1"/>
          </p:cNvPicPr>
          <p:nvPr/>
        </p:nvPicPr>
        <p:blipFill>
          <a:blip r:embed="rId3"/>
          <a:stretch>
            <a:fillRect/>
          </a:stretch>
        </p:blipFill>
        <p:spPr>
          <a:xfrm>
            <a:off x="934350" y="2090215"/>
            <a:ext cx="5093461" cy="3664849"/>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58</a:t>
            </a:fld>
            <a:endParaRPr lang="en-US"/>
          </a:p>
        </p:txBody>
      </p:sp>
      <p:sp>
        <p:nvSpPr>
          <p:cNvPr id="3" name="Content Placeholder 2"/>
          <p:cNvSpPr>
            <a:spLocks noGrp="1"/>
          </p:cNvSpPr>
          <p:nvPr>
            <p:ph type="body" sz="half" idx="4294967295"/>
          </p:nvPr>
        </p:nvSpPr>
        <p:spPr>
          <a:xfrm>
            <a:off x="770011" y="1470581"/>
            <a:ext cx="10515600" cy="5062194"/>
          </a:xfrm>
          <a:prstGeom prst="rect">
            <a:avLst/>
          </a:prstGeom>
        </p:spPr>
        <p:txBody>
          <a:bodyPr>
            <a:normAutofit fontScale="925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4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400" dirty="0">
                <a:solidFill>
                  <a:schemeClr val="accent3">
                    <a:lumMod val="25000"/>
                  </a:schemeClr>
                </a:solidFill>
                <a:latin typeface="Abadi" panose="020B0604020104020204" pitchFamily="34" charset="0"/>
              </a:rPr>
              <a:t>Source: https://github.com/kaushikppe/Data-Science-and-Machine-Learning-Capstone-Project/blob/main/SpaceX%20Falcon%209%20First%20Stage%20Landing%20Prediction_Graph.py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64241481-670C-04BE-BC35-38923C979ABD}"/>
              </a:ext>
            </a:extLst>
          </p:cNvPr>
          <p:cNvPicPr>
            <a:picLocks noChangeAspect="1"/>
          </p:cNvPicPr>
          <p:nvPr/>
        </p:nvPicPr>
        <p:blipFill>
          <a:blip r:embed="rId3"/>
          <a:stretch>
            <a:fillRect/>
          </a:stretch>
        </p:blipFill>
        <p:spPr>
          <a:xfrm>
            <a:off x="906389" y="2017336"/>
            <a:ext cx="9510584" cy="3195687"/>
          </a:xfrm>
          <a:prstGeom prst="rect">
            <a:avLst/>
          </a:prstGeom>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59</a:t>
            </a:fld>
            <a:endParaRPr lang="en-US"/>
          </a:p>
        </p:txBody>
      </p:sp>
      <p:sp>
        <p:nvSpPr>
          <p:cNvPr id="5" name="Content Placeholder 4"/>
          <p:cNvSpPr>
            <a:spLocks noGrp="1"/>
          </p:cNvSpPr>
          <p:nvPr>
            <p:ph idx="4294967295"/>
          </p:nvPr>
        </p:nvSpPr>
        <p:spPr>
          <a:xfrm>
            <a:off x="770010" y="1385740"/>
            <a:ext cx="9745589" cy="479122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('CCAFS LC-40',)</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('VAFB SLC-4E',)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('KSC LC-39A',)</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('CCAFS SLC-40’,)</a:t>
            </a:r>
          </a:p>
          <a:p>
            <a:pPr>
              <a:lnSpc>
                <a:spcPct val="100000"/>
              </a:lnSpc>
              <a:spcBef>
                <a:spcPts val="1400"/>
              </a:spcBef>
            </a:pPr>
            <a:r>
              <a:rPr lang="en-US" sz="2200" dirty="0">
                <a:solidFill>
                  <a:schemeClr val="accent3">
                    <a:lumMod val="25000"/>
                  </a:schemeClr>
                </a:solidFill>
                <a:latin typeface="Abadi" panose="020B0604020104020204" pitchFamily="34" charset="0"/>
              </a:rPr>
              <a:t>Query: </a:t>
            </a:r>
            <a:r>
              <a:rPr lang="en-US" sz="1600" b="0" dirty="0">
                <a:solidFill>
                  <a:srgbClr val="CE9178"/>
                </a:solidFill>
                <a:effectLst/>
                <a:latin typeface="Consolas" panose="020B0609020204030204" pitchFamily="49" charset="0"/>
              </a:rPr>
              <a:t>"SELECT DISTINCT </a:t>
            </a:r>
            <a:r>
              <a:rPr lang="en-US" sz="1600" b="0" dirty="0" err="1">
                <a:solidFill>
                  <a:srgbClr val="CE9178"/>
                </a:solidFill>
                <a:effectLst/>
                <a:latin typeface="Consolas" panose="020B0609020204030204" pitchFamily="49" charset="0"/>
              </a:rPr>
              <a:t>Launch_Site</a:t>
            </a:r>
            <a:r>
              <a:rPr lang="en-US" sz="1600" b="0" dirty="0">
                <a:solidFill>
                  <a:srgbClr val="CE9178"/>
                </a:solidFill>
                <a:effectLst/>
                <a:latin typeface="Consolas" panose="020B0609020204030204" pitchFamily="49" charset="0"/>
              </a:rPr>
              <a:t> FROM SPACEXTBL;"</a:t>
            </a:r>
            <a:endParaRPr lang="en-US" sz="1600" b="0" dirty="0">
              <a:solidFill>
                <a:srgbClr val="CCCCCC"/>
              </a:solidFill>
              <a:effectLst/>
              <a:latin typeface="Consolas" panose="020B0609020204030204" pitchFamily="49"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p:cNvSpPr txBox="1"/>
          <p:nvPr/>
        </p:nvSpPr>
        <p:spPr>
          <a:xfrm>
            <a:off x="770011" y="1366887"/>
            <a:ext cx="10104817" cy="5250729"/>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 The data for this project was collected from the **Wikipedia page** listing Falcon 9 and Falcon Heavy launches. Using web scraping techniques, specifically the **</a:t>
            </a:r>
            <a:r>
              <a:rPr lang="en-US" sz="8800" dirty="0" err="1">
                <a:solidFill>
                  <a:schemeClr val="accent3">
                    <a:lumMod val="25000"/>
                  </a:schemeClr>
                </a:solidFill>
                <a:latin typeface="Abadi"/>
              </a:rPr>
              <a:t>BeautifulSoup</a:t>
            </a:r>
            <a:r>
              <a:rPr lang="en-US" sz="8800" dirty="0">
                <a:solidFill>
                  <a:schemeClr val="accent3">
                    <a:lumMod val="25000"/>
                  </a:schemeClr>
                </a:solidFill>
                <a:latin typeface="Abadi"/>
              </a:rPr>
              <a:t>** library in Python, we retrieved data in HTML format. The extracted data included information on flight numbers, dates, payloads, orbit types, customers, and launch outcomes. This method ensured that the data was directly sourced from a credible and regularly updated reference.</a:t>
            </a: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60</a:t>
            </a:fld>
            <a:endParaRPr lang="en-US"/>
          </a:p>
        </p:txBody>
      </p:sp>
      <p:sp>
        <p:nvSpPr>
          <p:cNvPr id="5" name="Content Placeholder 4"/>
          <p:cNvSpPr>
            <a:spLocks noGrp="1"/>
          </p:cNvSpPr>
          <p:nvPr>
            <p:ph idx="4294967295"/>
          </p:nvPr>
        </p:nvSpPr>
        <p:spPr>
          <a:xfrm>
            <a:off x="770010" y="1282046"/>
            <a:ext cx="9745589" cy="530729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names start with `KSC`</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('2017-02-19', '14:39:00', 'F9 FT B1031.1', 'KSC LC-39A', 'SpaceX CRS-10', 2490, 'LEO (ISS)', 'NASA (CRS)', 'Success', 'Success (ground pad)')</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('2017-03-16', '6:00:00', 'F9 FT B1030', 'KSC LC-39A', 'EchoStar 23', 5600, 'GTO', 'EchoStar', 'Success', 'No attempt')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('2017-03-30', '22:27:00', 'F9 FT  B1021.2', 'KSC LC-39A', 'SES-10', 5300, 'GTO', 'SES', 'Success', 'Success (drone ship)')</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('2017-05-01', '11:15:00', 'F9 FT B1032.1', 'KSC LC-39A', 'NROL-76', 5300, 'LEO', 'NRO', 'Success', 'Success (ground pad)')</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('2017-05-15', '23:21:00', 'F9 FT B1034', 'KSC LC-39A', 'Inmarsat-5 F4', 6070, 'GTO', 'Inmarsat', 'Success', 'No attempt’)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Query: </a:t>
            </a:r>
            <a:r>
              <a:rPr lang="en-US" sz="1600" b="0" dirty="0">
                <a:solidFill>
                  <a:srgbClr val="CE9178"/>
                </a:solidFill>
                <a:effectLst/>
                <a:latin typeface="Consolas" panose="020B0609020204030204" pitchFamily="49" charset="0"/>
              </a:rPr>
              <a:t>SELECT * FROM SPACEXTBL WHERE </a:t>
            </a:r>
            <a:r>
              <a:rPr lang="en-US" sz="1600" b="0" dirty="0" err="1">
                <a:solidFill>
                  <a:srgbClr val="CE9178"/>
                </a:solidFill>
                <a:effectLst/>
                <a:latin typeface="Consolas" panose="020B0609020204030204" pitchFamily="49" charset="0"/>
              </a:rPr>
              <a:t>Launch_Site</a:t>
            </a:r>
            <a:r>
              <a:rPr lang="en-US" sz="1600" b="0" dirty="0">
                <a:solidFill>
                  <a:srgbClr val="CE9178"/>
                </a:solidFill>
                <a:effectLst/>
                <a:latin typeface="Consolas" panose="020B0609020204030204" pitchFamily="49" charset="0"/>
              </a:rPr>
              <a:t> LIKE 'KSC%' LIMIT 5;</a:t>
            </a:r>
            <a:endParaRPr lang="en-US" sz="1600" b="0" dirty="0">
              <a:solidFill>
                <a:srgbClr val="CCCCCC"/>
              </a:solidFill>
              <a:effectLst/>
              <a:latin typeface="Consolas" panose="020B0609020204030204" pitchFamily="49"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'KSC'</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61</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(111268,)</a:t>
            </a:r>
          </a:p>
          <a:p>
            <a:pPr>
              <a:lnSpc>
                <a:spcPct val="100000"/>
              </a:lnSpc>
              <a:spcBef>
                <a:spcPts val="1400"/>
              </a:spcBef>
            </a:pPr>
            <a:r>
              <a:rPr lang="en-US" sz="2200" dirty="0">
                <a:solidFill>
                  <a:schemeClr val="accent3">
                    <a:lumMod val="25000"/>
                  </a:schemeClr>
                </a:solidFill>
                <a:latin typeface="Abadi" panose="020B0604020104020204" pitchFamily="34" charset="0"/>
              </a:rPr>
              <a:t>Query: </a:t>
            </a:r>
            <a:r>
              <a:rPr lang="en-US" sz="1600" b="0" dirty="0">
                <a:solidFill>
                  <a:srgbClr val="CE9178"/>
                </a:solidFill>
                <a:effectLst/>
                <a:latin typeface="Consolas" panose="020B0609020204030204" pitchFamily="49" charset="0"/>
              </a:rPr>
              <a:t>SELECT * FROM SPACEXTBL WHERE </a:t>
            </a:r>
            <a:r>
              <a:rPr lang="en-US" sz="1600" b="0" dirty="0" err="1">
                <a:solidFill>
                  <a:srgbClr val="CE9178"/>
                </a:solidFill>
                <a:effectLst/>
                <a:latin typeface="Consolas" panose="020B0609020204030204" pitchFamily="49" charset="0"/>
              </a:rPr>
              <a:t>Launch_Site</a:t>
            </a:r>
            <a:r>
              <a:rPr lang="en-US" sz="1600" b="0" dirty="0">
                <a:solidFill>
                  <a:srgbClr val="CE9178"/>
                </a:solidFill>
                <a:effectLst/>
                <a:latin typeface="Consolas" panose="020B0609020204030204" pitchFamily="49" charset="0"/>
              </a:rPr>
              <a:t> LIKE 'KSC%' LIMIT 5;</a:t>
            </a:r>
            <a:endParaRPr lang="en-US" sz="1600" b="0" dirty="0">
              <a:solidFill>
                <a:srgbClr val="CCCCCC"/>
              </a:solidFill>
              <a:effectLst/>
              <a:latin typeface="Consolas" panose="020B0609020204030204" pitchFamily="49"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62</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(2928.4,)</a:t>
            </a:r>
          </a:p>
          <a:p>
            <a:pPr>
              <a:lnSpc>
                <a:spcPct val="100000"/>
              </a:lnSpc>
              <a:spcBef>
                <a:spcPts val="1400"/>
              </a:spcBef>
            </a:pPr>
            <a:r>
              <a:rPr lang="en-US" sz="2200" dirty="0">
                <a:solidFill>
                  <a:schemeClr val="accent3">
                    <a:lumMod val="25000"/>
                  </a:schemeClr>
                </a:solidFill>
                <a:latin typeface="Abadi" panose="020B0604020104020204" pitchFamily="34" charset="0"/>
              </a:rPr>
              <a:t>Query: </a:t>
            </a:r>
            <a:r>
              <a:rPr lang="en-US" sz="1600" b="0" dirty="0">
                <a:solidFill>
                  <a:srgbClr val="CE9178"/>
                </a:solidFill>
                <a:effectLst/>
                <a:latin typeface="Consolas" panose="020B0609020204030204" pitchFamily="49" charset="0"/>
              </a:rPr>
              <a:t>"SELECT AVG(PAYLOAD_MASS__KG_) AS </a:t>
            </a:r>
            <a:r>
              <a:rPr lang="en-US" sz="1600" b="0" dirty="0" err="1">
                <a:solidFill>
                  <a:srgbClr val="CE9178"/>
                </a:solidFill>
                <a:effectLst/>
                <a:latin typeface="Consolas" panose="020B0609020204030204" pitchFamily="49" charset="0"/>
              </a:rPr>
              <a:t>Average_Payload_Mass</a:t>
            </a:r>
            <a:r>
              <a:rPr lang="en-US" sz="1600" b="0" dirty="0">
                <a:solidFill>
                  <a:srgbClr val="CE9178"/>
                </a:solidFill>
                <a:effectLst/>
                <a:latin typeface="Consolas" panose="020B0609020204030204" pitchFamily="49" charset="0"/>
              </a:rPr>
              <a:t> FROM SPACEXTBL WHERE </a:t>
            </a:r>
            <a:r>
              <a:rPr lang="en-US" sz="1600" b="0" dirty="0" err="1">
                <a:solidFill>
                  <a:srgbClr val="CE9178"/>
                </a:solidFill>
                <a:effectLst/>
                <a:latin typeface="Consolas" panose="020B0609020204030204" pitchFamily="49" charset="0"/>
              </a:rPr>
              <a:t>Booster_Version</a:t>
            </a:r>
            <a:r>
              <a:rPr lang="en-US" sz="1600" b="0" dirty="0">
                <a:solidFill>
                  <a:srgbClr val="CE9178"/>
                </a:solidFill>
                <a:effectLst/>
                <a:latin typeface="Consolas" panose="020B0609020204030204" pitchFamily="49" charset="0"/>
              </a:rPr>
              <a:t> = 'F9 v1.1';"</a:t>
            </a:r>
            <a:endParaRPr lang="en-US" sz="1600" b="0" dirty="0">
              <a:solidFill>
                <a:srgbClr val="CCCCCC"/>
              </a:solidFill>
              <a:effectLst/>
              <a:latin typeface="Consolas" panose="020B0609020204030204" pitchFamily="49"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63</a:t>
            </a:fld>
            <a:endParaRPr lang="en-US"/>
          </a:p>
        </p:txBody>
      </p:sp>
      <p:sp>
        <p:nvSpPr>
          <p:cNvPr id="5" name="Content Placeholder 4"/>
          <p:cNvSpPr>
            <a:spLocks noGrp="1"/>
          </p:cNvSpPr>
          <p:nvPr>
            <p:ph idx="4294967295"/>
          </p:nvPr>
        </p:nvSpPr>
        <p:spPr>
          <a:xfrm>
            <a:off x="770010" y="1319752"/>
            <a:ext cx="10287631" cy="6513921"/>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drone ship.</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900" dirty="0">
                <a:solidFill>
                  <a:schemeClr val="accent3">
                    <a:lumMod val="25000"/>
                  </a:schemeClr>
                </a:solidFill>
                <a:latin typeface="Abadi" panose="020B0604020104020204" pitchFamily="34" charset="0"/>
              </a:rPr>
              <a:t>('2016-04-08',)</a:t>
            </a:r>
          </a:p>
          <a:p>
            <a:pPr>
              <a:lnSpc>
                <a:spcPct val="100000"/>
              </a:lnSpc>
              <a:spcBef>
                <a:spcPts val="1400"/>
              </a:spcBef>
            </a:pPr>
            <a:r>
              <a:rPr lang="en-US" sz="900" dirty="0">
                <a:solidFill>
                  <a:schemeClr val="accent3">
                    <a:lumMod val="25000"/>
                  </a:schemeClr>
                </a:solidFill>
                <a:latin typeface="Abadi" panose="020B0604020104020204" pitchFamily="34" charset="0"/>
              </a:rPr>
              <a:t>('2016-05-06',)</a:t>
            </a:r>
          </a:p>
          <a:p>
            <a:pPr>
              <a:lnSpc>
                <a:spcPct val="100000"/>
              </a:lnSpc>
              <a:spcBef>
                <a:spcPts val="1400"/>
              </a:spcBef>
            </a:pPr>
            <a:r>
              <a:rPr lang="en-US" sz="900" dirty="0">
                <a:solidFill>
                  <a:schemeClr val="accent3">
                    <a:lumMod val="25000"/>
                  </a:schemeClr>
                </a:solidFill>
                <a:latin typeface="Abadi" panose="020B0604020104020204" pitchFamily="34" charset="0"/>
              </a:rPr>
              <a:t>('2016-05-27',)</a:t>
            </a:r>
          </a:p>
          <a:p>
            <a:pPr>
              <a:lnSpc>
                <a:spcPct val="100000"/>
              </a:lnSpc>
              <a:spcBef>
                <a:spcPts val="1400"/>
              </a:spcBef>
            </a:pPr>
            <a:r>
              <a:rPr lang="en-US" sz="900" dirty="0">
                <a:solidFill>
                  <a:schemeClr val="accent3">
                    <a:lumMod val="25000"/>
                  </a:schemeClr>
                </a:solidFill>
                <a:latin typeface="Abadi" panose="020B0604020104020204" pitchFamily="34" charset="0"/>
              </a:rPr>
              <a:t>('2016-08-14',)</a:t>
            </a:r>
          </a:p>
          <a:p>
            <a:pPr>
              <a:lnSpc>
                <a:spcPct val="100000"/>
              </a:lnSpc>
              <a:spcBef>
                <a:spcPts val="1400"/>
              </a:spcBef>
            </a:pPr>
            <a:r>
              <a:rPr lang="en-US" sz="900" dirty="0">
                <a:solidFill>
                  <a:schemeClr val="accent3">
                    <a:lumMod val="25000"/>
                  </a:schemeClr>
                </a:solidFill>
                <a:latin typeface="Abadi" panose="020B0604020104020204" pitchFamily="34" charset="0"/>
              </a:rPr>
              <a:t>('2017-01-14',)</a:t>
            </a:r>
          </a:p>
          <a:p>
            <a:pPr>
              <a:lnSpc>
                <a:spcPct val="100000"/>
              </a:lnSpc>
              <a:spcBef>
                <a:spcPts val="1400"/>
              </a:spcBef>
            </a:pPr>
            <a:r>
              <a:rPr lang="en-US" sz="900" dirty="0">
                <a:solidFill>
                  <a:schemeClr val="accent3">
                    <a:lumMod val="25000"/>
                  </a:schemeClr>
                </a:solidFill>
                <a:latin typeface="Abadi" panose="020B0604020104020204" pitchFamily="34" charset="0"/>
              </a:rPr>
              <a:t>('2017-03-30',)</a:t>
            </a:r>
          </a:p>
          <a:p>
            <a:pPr>
              <a:lnSpc>
                <a:spcPct val="100000"/>
              </a:lnSpc>
              <a:spcBef>
                <a:spcPts val="1400"/>
              </a:spcBef>
            </a:pPr>
            <a:r>
              <a:rPr lang="en-US" sz="900" dirty="0">
                <a:solidFill>
                  <a:schemeClr val="accent3">
                    <a:lumMod val="25000"/>
                  </a:schemeClr>
                </a:solidFill>
                <a:latin typeface="Abadi" panose="020B0604020104020204" pitchFamily="34" charset="0"/>
              </a:rPr>
              <a:t>('2017-06-23',)</a:t>
            </a:r>
          </a:p>
          <a:p>
            <a:pPr>
              <a:lnSpc>
                <a:spcPct val="100000"/>
              </a:lnSpc>
              <a:spcBef>
                <a:spcPts val="1400"/>
              </a:spcBef>
            </a:pPr>
            <a:r>
              <a:rPr lang="en-US" sz="900" dirty="0">
                <a:solidFill>
                  <a:schemeClr val="accent3">
                    <a:lumMod val="25000"/>
                  </a:schemeClr>
                </a:solidFill>
                <a:latin typeface="Abadi" panose="020B0604020104020204" pitchFamily="34" charset="0"/>
              </a:rPr>
              <a:t>('2017-06-25',)</a:t>
            </a:r>
          </a:p>
          <a:p>
            <a:pPr>
              <a:lnSpc>
                <a:spcPct val="100000"/>
              </a:lnSpc>
              <a:spcBef>
                <a:spcPts val="1400"/>
              </a:spcBef>
            </a:pPr>
            <a:r>
              <a:rPr lang="en-US" sz="900" dirty="0">
                <a:solidFill>
                  <a:schemeClr val="accent3">
                    <a:lumMod val="25000"/>
                  </a:schemeClr>
                </a:solidFill>
                <a:latin typeface="Abadi" panose="020B0604020104020204" pitchFamily="34" charset="0"/>
              </a:rPr>
              <a:t>('2017-08-24',)</a:t>
            </a:r>
          </a:p>
          <a:p>
            <a:pPr>
              <a:lnSpc>
                <a:spcPct val="100000"/>
              </a:lnSpc>
              <a:spcBef>
                <a:spcPts val="1400"/>
              </a:spcBef>
            </a:pPr>
            <a:r>
              <a:rPr lang="en-US" sz="900" dirty="0">
                <a:solidFill>
                  <a:schemeClr val="accent3">
                    <a:lumMod val="25000"/>
                  </a:schemeClr>
                </a:solidFill>
                <a:latin typeface="Abadi" panose="020B0604020104020204" pitchFamily="34" charset="0"/>
              </a:rPr>
              <a:t>('2017-10-09',)</a:t>
            </a:r>
          </a:p>
          <a:p>
            <a:pPr>
              <a:lnSpc>
                <a:spcPct val="100000"/>
              </a:lnSpc>
              <a:spcBef>
                <a:spcPts val="1400"/>
              </a:spcBef>
            </a:pPr>
            <a:r>
              <a:rPr lang="en-US" sz="900" dirty="0">
                <a:solidFill>
                  <a:schemeClr val="accent3">
                    <a:lumMod val="25000"/>
                  </a:schemeClr>
                </a:solidFill>
                <a:latin typeface="Abadi" panose="020B0604020104020204" pitchFamily="34" charset="0"/>
              </a:rPr>
              <a:t>('2017-10-11',)</a:t>
            </a:r>
          </a:p>
          <a:p>
            <a:pPr>
              <a:lnSpc>
                <a:spcPct val="100000"/>
              </a:lnSpc>
              <a:spcBef>
                <a:spcPts val="1400"/>
              </a:spcBef>
            </a:pPr>
            <a:r>
              <a:rPr lang="en-US" sz="900" dirty="0">
                <a:solidFill>
                  <a:schemeClr val="accent3">
                    <a:lumMod val="25000"/>
                  </a:schemeClr>
                </a:solidFill>
                <a:latin typeface="Abadi" panose="020B0604020104020204" pitchFamily="34" charset="0"/>
              </a:rPr>
              <a:t>('2017-10-30',)</a:t>
            </a:r>
          </a:p>
          <a:p>
            <a:pPr>
              <a:lnSpc>
                <a:spcPct val="100000"/>
              </a:lnSpc>
              <a:spcBef>
                <a:spcPts val="1400"/>
              </a:spcBef>
            </a:pPr>
            <a:r>
              <a:rPr lang="en-US" sz="900" dirty="0">
                <a:solidFill>
                  <a:schemeClr val="accent3">
                    <a:lumMod val="25000"/>
                  </a:schemeClr>
                </a:solidFill>
                <a:latin typeface="Abadi" panose="020B0604020104020204" pitchFamily="34" charset="0"/>
              </a:rPr>
              <a:t>('2018-04-18',)</a:t>
            </a:r>
          </a:p>
          <a:p>
            <a:pPr>
              <a:lnSpc>
                <a:spcPct val="100000"/>
              </a:lnSpc>
              <a:spcBef>
                <a:spcPts val="1400"/>
              </a:spcBef>
            </a:pPr>
            <a:r>
              <a:rPr lang="en-US" sz="900" dirty="0">
                <a:solidFill>
                  <a:schemeClr val="accent3">
                    <a:lumMod val="25000"/>
                  </a:schemeClr>
                </a:solidFill>
                <a:latin typeface="Abadi" panose="020B0604020104020204" pitchFamily="34" charset="0"/>
              </a:rPr>
              <a:t>('2018-05-11’,)</a:t>
            </a:r>
          </a:p>
          <a:p>
            <a:pPr>
              <a:lnSpc>
                <a:spcPct val="100000"/>
              </a:lnSpc>
              <a:spcBef>
                <a:spcPts val="1400"/>
              </a:spcBef>
            </a:pPr>
            <a:r>
              <a:rPr lang="en-US" sz="2200" dirty="0">
                <a:solidFill>
                  <a:schemeClr val="accent3">
                    <a:lumMod val="25000"/>
                  </a:schemeClr>
                </a:solidFill>
                <a:latin typeface="Abadi"/>
              </a:rPr>
              <a:t>Query: </a:t>
            </a:r>
            <a:r>
              <a:rPr lang="en-US" sz="2200" b="0" dirty="0">
                <a:solidFill>
                  <a:srgbClr val="CE9178"/>
                </a:solidFill>
                <a:effectLst/>
                <a:latin typeface="Abadi" panose="020B0604020104020204" pitchFamily="34" charset="0"/>
              </a:rPr>
              <a:t>SELECT DISTINCT Date FROM SPACEXTBL WHERE </a:t>
            </a:r>
            <a:r>
              <a:rPr lang="en-US" sz="2200" b="0" dirty="0" err="1">
                <a:solidFill>
                  <a:srgbClr val="CE9178"/>
                </a:solidFill>
                <a:effectLst/>
                <a:latin typeface="Abadi" panose="020B0604020104020204" pitchFamily="34" charset="0"/>
              </a:rPr>
              <a:t>Landing_Outcome</a:t>
            </a:r>
            <a:r>
              <a:rPr lang="en-US" sz="2200" b="0" dirty="0">
                <a:solidFill>
                  <a:srgbClr val="CE9178"/>
                </a:solidFill>
                <a:effectLst/>
                <a:latin typeface="Abadi" panose="020B0604020104020204" pitchFamily="34" charset="0"/>
              </a:rPr>
              <a:t> = 'Success (drone ship)';</a:t>
            </a:r>
            <a:endParaRPr lang="en-US" sz="2200" b="0" dirty="0">
              <a:solidFill>
                <a:srgbClr val="CCCCCC"/>
              </a:solidFill>
              <a:effectLst/>
              <a:latin typeface="Abadi" panose="020B0604020104020204" pitchFamily="34" charset="0"/>
            </a:endParaRPr>
          </a:p>
          <a:p>
            <a:pPr>
              <a:lnSpc>
                <a:spcPct val="100000"/>
              </a:lnSpc>
              <a:spcBef>
                <a:spcPts val="1400"/>
              </a:spcBef>
            </a:pPr>
            <a:endParaRPr lang="en-US" sz="9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64</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Query: </a:t>
            </a:r>
            <a:r>
              <a:rPr lang="en-US" sz="1600" b="0" dirty="0">
                <a:solidFill>
                  <a:srgbClr val="CE9178"/>
                </a:solidFill>
                <a:effectLst/>
                <a:latin typeface="Consolas" panose="020B0609020204030204" pitchFamily="49" charset="0"/>
              </a:rPr>
              <a:t>"SELECT DISTINCT </a:t>
            </a:r>
            <a:r>
              <a:rPr lang="en-US" sz="1600" b="0" dirty="0" err="1">
                <a:solidFill>
                  <a:srgbClr val="CE9178"/>
                </a:solidFill>
                <a:effectLst/>
                <a:latin typeface="Consolas" panose="020B0609020204030204" pitchFamily="49" charset="0"/>
              </a:rPr>
              <a:t>Booster_Version</a:t>
            </a:r>
            <a:r>
              <a:rPr lang="en-US" sz="1600" b="0" dirty="0">
                <a:solidFill>
                  <a:srgbClr val="CE9178"/>
                </a:solidFill>
                <a:effectLst/>
                <a:latin typeface="Consolas" panose="020B0609020204030204" pitchFamily="49" charset="0"/>
              </a:rPr>
              <a:t> FROM SPACEXTBL WHERE </a:t>
            </a:r>
            <a:r>
              <a:rPr lang="en-US" sz="1600" b="0" dirty="0" err="1">
                <a:solidFill>
                  <a:srgbClr val="CE9178"/>
                </a:solidFill>
                <a:effectLst/>
                <a:latin typeface="Consolas" panose="020B0609020204030204" pitchFamily="49" charset="0"/>
              </a:rPr>
              <a:t>Landing_Outcome</a:t>
            </a:r>
            <a:r>
              <a:rPr lang="en-US" sz="1600" b="0" dirty="0">
                <a:solidFill>
                  <a:srgbClr val="CE9178"/>
                </a:solidFill>
                <a:effectLst/>
                <a:latin typeface="Consolas" panose="020B0609020204030204" pitchFamily="49" charset="0"/>
              </a:rPr>
              <a:t> = 'Success (ground pad)'  AND PAYLOAD_MASS__KG_ &gt; 4000   AND PAYLOAD_MASS__KG_ &lt; 6000;"</a:t>
            </a:r>
            <a:endParaRPr lang="en-US" sz="1600" b="0" dirty="0">
              <a:solidFill>
                <a:srgbClr val="CCCCCC"/>
              </a:solidFill>
              <a:effectLst/>
              <a:latin typeface="Consolas" panose="020B0609020204030204" pitchFamily="49"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65</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('Failure (in flight)', 1)</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('Success', 98)</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('Success ', 1)</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('Success (payload status unclear)', 1)</a:t>
            </a:r>
          </a:p>
          <a:p>
            <a:pPr>
              <a:lnSpc>
                <a:spcPct val="100000"/>
              </a:lnSpc>
              <a:spcBef>
                <a:spcPts val="1400"/>
              </a:spcBef>
            </a:pPr>
            <a:r>
              <a:rPr lang="en-US" sz="2200" dirty="0">
                <a:solidFill>
                  <a:schemeClr val="accent3">
                    <a:lumMod val="25000"/>
                  </a:schemeClr>
                </a:solidFill>
                <a:latin typeface="Abadi" panose="020B0604020104020204" pitchFamily="34" charset="0"/>
              </a:rPr>
              <a:t>Query: </a:t>
            </a:r>
            <a:r>
              <a:rPr lang="en-US" sz="1600" b="0" dirty="0">
                <a:solidFill>
                  <a:srgbClr val="CE9178"/>
                </a:solidFill>
                <a:effectLst/>
                <a:latin typeface="Consolas" panose="020B0609020204030204" pitchFamily="49" charset="0"/>
              </a:rPr>
              <a:t>SELECT </a:t>
            </a:r>
            <a:r>
              <a:rPr lang="en-US" sz="1600" b="0" dirty="0" err="1">
                <a:solidFill>
                  <a:srgbClr val="CE9178"/>
                </a:solidFill>
                <a:effectLst/>
                <a:latin typeface="Consolas" panose="020B0609020204030204" pitchFamily="49" charset="0"/>
              </a:rPr>
              <a:t>Mission_Outcome</a:t>
            </a:r>
            <a:r>
              <a:rPr lang="en-US" sz="1600" b="0" dirty="0">
                <a:solidFill>
                  <a:srgbClr val="CE9178"/>
                </a:solidFill>
                <a:effectLst/>
                <a:latin typeface="Consolas" panose="020B0609020204030204" pitchFamily="49" charset="0"/>
              </a:rPr>
              <a:t>, COUNT(*) AS </a:t>
            </a:r>
            <a:r>
              <a:rPr lang="en-US" sz="1600" b="0" dirty="0" err="1">
                <a:solidFill>
                  <a:srgbClr val="CE9178"/>
                </a:solidFill>
                <a:effectLst/>
                <a:latin typeface="Consolas" panose="020B0609020204030204" pitchFamily="49" charset="0"/>
              </a:rPr>
              <a:t>Total_Count</a:t>
            </a:r>
            <a:r>
              <a:rPr lang="en-US" sz="1600" b="0" dirty="0">
                <a:solidFill>
                  <a:srgbClr val="CE9178"/>
                </a:solidFill>
                <a:effectLst/>
                <a:latin typeface="Consolas" panose="020B0609020204030204" pitchFamily="49" charset="0"/>
              </a:rPr>
              <a:t> FROM SPACEXTBL GROUP BY </a:t>
            </a:r>
            <a:r>
              <a:rPr lang="en-US" sz="1600" b="0" dirty="0" err="1">
                <a:solidFill>
                  <a:srgbClr val="CE9178"/>
                </a:solidFill>
                <a:effectLst/>
                <a:latin typeface="Consolas" panose="020B0609020204030204" pitchFamily="49" charset="0"/>
              </a:rPr>
              <a:t>Mission_Outcome</a:t>
            </a:r>
            <a:r>
              <a:rPr lang="en-US" sz="1600" b="0" dirty="0">
                <a:solidFill>
                  <a:srgbClr val="CE9178"/>
                </a:solidFill>
                <a:effectLst/>
                <a:latin typeface="Consolas" panose="020B0609020204030204" pitchFamily="49" charset="0"/>
              </a:rPr>
              <a:t>;</a:t>
            </a:r>
            <a:endParaRPr lang="en-US" sz="1600" b="0" dirty="0">
              <a:solidFill>
                <a:srgbClr val="CCCCCC"/>
              </a:solidFill>
              <a:effectLst/>
              <a:latin typeface="Consolas" panose="020B0609020204030204" pitchFamily="49"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66</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a:normAutofit fontScale="5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 ('F9 B5 B1048.4',)</a:t>
            </a:r>
          </a:p>
          <a:p>
            <a:pPr>
              <a:lnSpc>
                <a:spcPct val="100000"/>
              </a:lnSpc>
              <a:spcBef>
                <a:spcPts val="1400"/>
              </a:spcBef>
            </a:pPr>
            <a:r>
              <a:rPr lang="en-US" sz="2200" dirty="0">
                <a:solidFill>
                  <a:schemeClr val="accent3">
                    <a:lumMod val="25000"/>
                  </a:schemeClr>
                </a:solidFill>
                <a:latin typeface="Abadi" panose="020B0604020104020204" pitchFamily="34" charset="0"/>
              </a:rPr>
              <a:t>('F9 B5 B1049.4',)</a:t>
            </a:r>
          </a:p>
          <a:p>
            <a:pPr>
              <a:lnSpc>
                <a:spcPct val="100000"/>
              </a:lnSpc>
              <a:spcBef>
                <a:spcPts val="1400"/>
              </a:spcBef>
            </a:pPr>
            <a:r>
              <a:rPr lang="en-US" sz="2200" dirty="0">
                <a:solidFill>
                  <a:schemeClr val="accent3">
                    <a:lumMod val="25000"/>
                  </a:schemeClr>
                </a:solidFill>
                <a:latin typeface="Abadi" panose="020B0604020104020204" pitchFamily="34" charset="0"/>
              </a:rPr>
              <a:t>('F9 B5 B1051.3',)</a:t>
            </a:r>
          </a:p>
          <a:p>
            <a:pPr>
              <a:lnSpc>
                <a:spcPct val="100000"/>
              </a:lnSpc>
              <a:spcBef>
                <a:spcPts val="1400"/>
              </a:spcBef>
            </a:pPr>
            <a:r>
              <a:rPr lang="en-US" sz="2200" dirty="0">
                <a:solidFill>
                  <a:schemeClr val="accent3">
                    <a:lumMod val="25000"/>
                  </a:schemeClr>
                </a:solidFill>
                <a:latin typeface="Abadi" panose="020B0604020104020204" pitchFamily="34" charset="0"/>
              </a:rPr>
              <a:t>('F9 B5 B1056.4',)</a:t>
            </a:r>
          </a:p>
          <a:p>
            <a:pPr>
              <a:lnSpc>
                <a:spcPct val="100000"/>
              </a:lnSpc>
              <a:spcBef>
                <a:spcPts val="1400"/>
              </a:spcBef>
            </a:pPr>
            <a:r>
              <a:rPr lang="en-US" sz="2200" dirty="0">
                <a:solidFill>
                  <a:schemeClr val="accent3">
                    <a:lumMod val="25000"/>
                  </a:schemeClr>
                </a:solidFill>
                <a:latin typeface="Abadi" panose="020B0604020104020204" pitchFamily="34" charset="0"/>
              </a:rPr>
              <a:t>('F9 B5 B1048.5',)</a:t>
            </a:r>
          </a:p>
          <a:p>
            <a:pPr>
              <a:lnSpc>
                <a:spcPct val="100000"/>
              </a:lnSpc>
              <a:spcBef>
                <a:spcPts val="1400"/>
              </a:spcBef>
            </a:pPr>
            <a:r>
              <a:rPr lang="en-US" sz="2200" dirty="0">
                <a:solidFill>
                  <a:schemeClr val="accent3">
                    <a:lumMod val="25000"/>
                  </a:schemeClr>
                </a:solidFill>
                <a:latin typeface="Abadi" panose="020B0604020104020204" pitchFamily="34" charset="0"/>
              </a:rPr>
              <a:t>('F9 B5 B1051.4',)</a:t>
            </a:r>
          </a:p>
          <a:p>
            <a:pPr>
              <a:lnSpc>
                <a:spcPct val="100000"/>
              </a:lnSpc>
              <a:spcBef>
                <a:spcPts val="1400"/>
              </a:spcBef>
            </a:pPr>
            <a:r>
              <a:rPr lang="en-US" sz="2200" dirty="0">
                <a:solidFill>
                  <a:schemeClr val="accent3">
                    <a:lumMod val="25000"/>
                  </a:schemeClr>
                </a:solidFill>
                <a:latin typeface="Abadi" panose="020B0604020104020204" pitchFamily="34" charset="0"/>
              </a:rPr>
              <a:t>('F9 B5 B1049.5',)</a:t>
            </a:r>
          </a:p>
          <a:p>
            <a:pPr>
              <a:lnSpc>
                <a:spcPct val="100000"/>
              </a:lnSpc>
              <a:spcBef>
                <a:spcPts val="1400"/>
              </a:spcBef>
            </a:pPr>
            <a:r>
              <a:rPr lang="en-US" sz="2200" dirty="0">
                <a:solidFill>
                  <a:schemeClr val="accent3">
                    <a:lumMod val="25000"/>
                  </a:schemeClr>
                </a:solidFill>
                <a:latin typeface="Abadi" panose="020B0604020104020204" pitchFamily="34" charset="0"/>
              </a:rPr>
              <a:t>('F9 B5 B1060.2 ',)</a:t>
            </a:r>
          </a:p>
          <a:p>
            <a:pPr>
              <a:lnSpc>
                <a:spcPct val="100000"/>
              </a:lnSpc>
              <a:spcBef>
                <a:spcPts val="1400"/>
              </a:spcBef>
            </a:pPr>
            <a:r>
              <a:rPr lang="en-US" sz="2200" dirty="0">
                <a:solidFill>
                  <a:schemeClr val="accent3">
                    <a:lumMod val="25000"/>
                  </a:schemeClr>
                </a:solidFill>
                <a:latin typeface="Abadi" panose="020B0604020104020204" pitchFamily="34" charset="0"/>
              </a:rPr>
              <a:t>('F9 B5 B1058.3 ',)</a:t>
            </a:r>
          </a:p>
          <a:p>
            <a:pPr>
              <a:lnSpc>
                <a:spcPct val="100000"/>
              </a:lnSpc>
              <a:spcBef>
                <a:spcPts val="1400"/>
              </a:spcBef>
            </a:pPr>
            <a:r>
              <a:rPr lang="en-US" sz="2200" dirty="0">
                <a:solidFill>
                  <a:schemeClr val="accent3">
                    <a:lumMod val="25000"/>
                  </a:schemeClr>
                </a:solidFill>
                <a:latin typeface="Abadi" panose="020B0604020104020204" pitchFamily="34" charset="0"/>
              </a:rPr>
              <a:t>('F9 B5 B1051.6',)</a:t>
            </a:r>
          </a:p>
          <a:p>
            <a:pPr>
              <a:lnSpc>
                <a:spcPct val="100000"/>
              </a:lnSpc>
              <a:spcBef>
                <a:spcPts val="1400"/>
              </a:spcBef>
            </a:pPr>
            <a:r>
              <a:rPr lang="en-US" sz="2200" dirty="0">
                <a:solidFill>
                  <a:schemeClr val="accent3">
                    <a:lumMod val="25000"/>
                  </a:schemeClr>
                </a:solidFill>
                <a:latin typeface="Abadi" panose="020B0604020104020204" pitchFamily="34" charset="0"/>
              </a:rPr>
              <a:t>('F9 B5 B1060.3',)</a:t>
            </a:r>
          </a:p>
          <a:p>
            <a:pPr>
              <a:lnSpc>
                <a:spcPct val="100000"/>
              </a:lnSpc>
              <a:spcBef>
                <a:spcPts val="1400"/>
              </a:spcBef>
            </a:pPr>
            <a:r>
              <a:rPr lang="en-US" sz="2200" dirty="0">
                <a:solidFill>
                  <a:schemeClr val="accent3">
                    <a:lumMod val="25000"/>
                  </a:schemeClr>
                </a:solidFill>
                <a:latin typeface="Abadi" panose="020B0604020104020204" pitchFamily="34" charset="0"/>
              </a:rPr>
              <a:t>('F9 B5 B1049.7 ‘,)</a:t>
            </a:r>
          </a:p>
          <a:p>
            <a:pPr>
              <a:lnSpc>
                <a:spcPct val="100000"/>
              </a:lnSpc>
              <a:spcBef>
                <a:spcPts val="1400"/>
              </a:spcBef>
            </a:pPr>
            <a:r>
              <a:rPr lang="en-US" sz="1600" b="0" dirty="0">
                <a:solidFill>
                  <a:srgbClr val="CE9178"/>
                </a:solidFill>
                <a:effectLst/>
                <a:latin typeface="Consolas" panose="020B0609020204030204" pitchFamily="49" charset="0"/>
              </a:rPr>
              <a:t>Query: SELECT DISTINCT </a:t>
            </a:r>
            <a:r>
              <a:rPr lang="en-US" sz="1600" b="0" dirty="0" err="1">
                <a:solidFill>
                  <a:srgbClr val="CE9178"/>
                </a:solidFill>
                <a:effectLst/>
                <a:latin typeface="Consolas" panose="020B0609020204030204" pitchFamily="49" charset="0"/>
              </a:rPr>
              <a:t>Booster_Version</a:t>
            </a:r>
            <a:r>
              <a:rPr lang="en-US" sz="1600" b="0" dirty="0">
                <a:solidFill>
                  <a:srgbClr val="CE9178"/>
                </a:solidFill>
                <a:effectLst/>
                <a:latin typeface="Consolas" panose="020B0609020204030204" pitchFamily="49" charset="0"/>
              </a:rPr>
              <a:t> FROM SPACEXTBL WHERE PAYLOAD_MASS__KG_ = (SELECT MAX(PAYLOAD_MASS__KG_) FROM SPACEXTBL);</a:t>
            </a:r>
            <a:endParaRPr lang="en-US" sz="1600" b="0" dirty="0">
              <a:solidFill>
                <a:srgbClr val="CCCCCC"/>
              </a:solidFill>
              <a:effectLst/>
              <a:latin typeface="Consolas" panose="020B0609020204030204" pitchFamily="49"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67</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List the records which will display the month names, </a:t>
            </a:r>
            <a:r>
              <a:rPr lang="en-US" sz="2200" dirty="0" err="1">
                <a:solidFill>
                  <a:schemeClr val="accent3">
                    <a:lumMod val="25000"/>
                  </a:schemeClr>
                </a:solidFill>
                <a:latin typeface="Abadi"/>
              </a:rPr>
              <a:t>succesful</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ground pad ,booster versions, </a:t>
            </a:r>
            <a:r>
              <a:rPr lang="en-US" sz="2200" dirty="0" err="1">
                <a:solidFill>
                  <a:schemeClr val="accent3">
                    <a:lumMod val="25000"/>
                  </a:schemeClr>
                </a:solidFill>
                <a:latin typeface="Abadi"/>
              </a:rPr>
              <a:t>launch_site</a:t>
            </a:r>
            <a:r>
              <a:rPr lang="en-US" sz="2200" dirty="0">
                <a:solidFill>
                  <a:schemeClr val="accent3">
                    <a:lumMod val="25000"/>
                  </a:schemeClr>
                </a:solidFill>
                <a:latin typeface="Abadi"/>
              </a:rPr>
              <a:t> for the months in year 2017</a:t>
            </a:r>
          </a:p>
          <a:p>
            <a:pPr marL="0" indent="0">
              <a:lnSpc>
                <a:spcPct val="100000"/>
              </a:lnSpc>
              <a:spcBef>
                <a:spcPts val="1400"/>
              </a:spcBef>
              <a:buNone/>
            </a:pPr>
            <a:r>
              <a:rPr lang="en-US" sz="2200" dirty="0">
                <a:solidFill>
                  <a:schemeClr val="accent3">
                    <a:lumMod val="25000"/>
                  </a:schemeClr>
                </a:solidFill>
                <a:latin typeface="Abadi"/>
              </a:rPr>
              <a:t>List the names of the </a:t>
            </a:r>
            <a:r>
              <a:rPr lang="en-US" sz="2200" dirty="0" err="1">
                <a:solidFill>
                  <a:schemeClr val="accent3">
                    <a:lumMod val="25000"/>
                  </a:schemeClr>
                </a:solidFill>
                <a:latin typeface="Abadi"/>
              </a:rPr>
              <a:t>booster_versions</a:t>
            </a:r>
            <a:r>
              <a:rPr lang="en-US" sz="2200" dirty="0">
                <a:solidFill>
                  <a:schemeClr val="accent3">
                    <a:lumMod val="25000"/>
                  </a:schemeClr>
                </a:solidFill>
                <a:latin typeface="Abadi"/>
              </a:rPr>
              <a:t> which have carried the maximum payload mass. Use a subquery</a:t>
            </a:r>
          </a:p>
          <a:p>
            <a:pPr marL="0" indent="0">
              <a:lnSpc>
                <a:spcPct val="100000"/>
              </a:lnSpc>
              <a:spcBef>
                <a:spcPts val="1400"/>
              </a:spcBef>
              <a:buNone/>
            </a:pPr>
            <a:r>
              <a:rPr lang="en-US" sz="2200" dirty="0">
                <a:solidFill>
                  <a:schemeClr val="accent3">
                    <a:lumMod val="25000"/>
                  </a:schemeClr>
                </a:solidFill>
                <a:latin typeface="Abadi"/>
              </a:rPr>
              <a:t>('August', 'Success (ground pad)', 'F9 B4 B1039.1', 'KSC LC-39A')</a:t>
            </a:r>
          </a:p>
          <a:p>
            <a:pPr marL="0" indent="0">
              <a:lnSpc>
                <a:spcPct val="100000"/>
              </a:lnSpc>
              <a:spcBef>
                <a:spcPts val="1400"/>
              </a:spcBef>
              <a:buNone/>
            </a:pPr>
            <a:r>
              <a:rPr lang="en-US" sz="2200" dirty="0">
                <a:solidFill>
                  <a:schemeClr val="accent3">
                    <a:lumMod val="25000"/>
                  </a:schemeClr>
                </a:solidFill>
                <a:latin typeface="Abadi"/>
              </a:rPr>
              <a:t>('December', 'Success (ground pad)', 'F9 FT  B1035.2', 'CCAFS SLC-40')</a:t>
            </a:r>
          </a:p>
          <a:p>
            <a:pPr marL="0" indent="0">
              <a:lnSpc>
                <a:spcPct val="100000"/>
              </a:lnSpc>
              <a:spcBef>
                <a:spcPts val="1400"/>
              </a:spcBef>
              <a:buNone/>
            </a:pPr>
            <a:r>
              <a:rPr lang="en-US" sz="2200" dirty="0">
                <a:solidFill>
                  <a:schemeClr val="accent3">
                    <a:lumMod val="25000"/>
                  </a:schemeClr>
                </a:solidFill>
                <a:latin typeface="Abadi"/>
              </a:rPr>
              <a:t>('February', 'Success (ground pad)', 'F9 FT B1031.1', 'KSC LC-39A')</a:t>
            </a:r>
          </a:p>
          <a:p>
            <a:pPr marL="0" indent="0">
              <a:lnSpc>
                <a:spcPct val="100000"/>
              </a:lnSpc>
              <a:spcBef>
                <a:spcPts val="1400"/>
              </a:spcBef>
              <a:buNone/>
            </a:pPr>
            <a:r>
              <a:rPr lang="en-US" sz="2200" dirty="0">
                <a:solidFill>
                  <a:schemeClr val="accent3">
                    <a:lumMod val="25000"/>
                  </a:schemeClr>
                </a:solidFill>
                <a:latin typeface="Abadi"/>
              </a:rPr>
              <a:t>('June', 'Success (ground pad)', 'F9 FT B1035.1', 'KSC LC-39A')</a:t>
            </a:r>
          </a:p>
          <a:p>
            <a:pPr marL="0" indent="0">
              <a:lnSpc>
                <a:spcPct val="100000"/>
              </a:lnSpc>
              <a:spcBef>
                <a:spcPts val="1400"/>
              </a:spcBef>
              <a:buNone/>
            </a:pPr>
            <a:r>
              <a:rPr lang="en-US" sz="2200" dirty="0">
                <a:solidFill>
                  <a:schemeClr val="accent3">
                    <a:lumMod val="25000"/>
                  </a:schemeClr>
                </a:solidFill>
                <a:latin typeface="Abadi"/>
              </a:rPr>
              <a:t>('May', 'Success (ground pad)', 'F9 FT B1032.1', 'KSC LC-39A')</a:t>
            </a:r>
          </a:p>
          <a:p>
            <a:pPr marL="0" indent="0">
              <a:lnSpc>
                <a:spcPct val="100000"/>
              </a:lnSpc>
              <a:spcBef>
                <a:spcPts val="1400"/>
              </a:spcBef>
              <a:buNone/>
            </a:pPr>
            <a:r>
              <a:rPr lang="en-US" sz="2200" dirty="0">
                <a:solidFill>
                  <a:schemeClr val="accent3">
                    <a:lumMod val="25000"/>
                  </a:schemeClr>
                </a:solidFill>
                <a:latin typeface="Abadi"/>
              </a:rPr>
              <a:t>('September', 'Success (ground pad)', 'F9 B4 B1040.1', 'KSC LC-39A')</a:t>
            </a:r>
          </a:p>
          <a:p>
            <a:pPr>
              <a:lnSpc>
                <a:spcPct val="100000"/>
              </a:lnSpc>
              <a:spcBef>
                <a:spcPts val="1400"/>
              </a:spcBef>
            </a:pPr>
            <a:endParaRPr lang="en-US" sz="2200"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D69C899-6EA2-4006-C061-CDAC5030BAF1}"/>
              </a:ext>
            </a:extLst>
          </p:cNvPr>
          <p:cNvSpPr>
            <a:spLocks noGrp="1"/>
          </p:cNvSpPr>
          <p:nvPr>
            <p:ph idx="1"/>
          </p:nvPr>
        </p:nvSpPr>
        <p:spPr>
          <a:xfrm>
            <a:off x="838200" y="216816"/>
            <a:ext cx="10515600" cy="5960147"/>
          </a:xfrm>
        </p:spPr>
        <p:txBody>
          <a:bodyPr/>
          <a:lstStyle/>
          <a:p>
            <a:pPr>
              <a:lnSpc>
                <a:spcPts val="1425"/>
              </a:lnSpc>
            </a:pPr>
            <a:r>
              <a:rPr lang="en-US" dirty="0"/>
              <a:t>Query: </a:t>
            </a:r>
            <a:r>
              <a:rPr lang="en-US" sz="800" b="0" dirty="0">
                <a:solidFill>
                  <a:srgbClr val="CE9178"/>
                </a:solidFill>
                <a:effectLst/>
                <a:latin typeface="Abadi" panose="020B0604020104020204" pitchFamily="34" charset="0"/>
              </a:rPr>
              <a:t>"""SELECT </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CASE </a:t>
            </a:r>
            <a:r>
              <a:rPr lang="en-US" sz="800" b="0" dirty="0" err="1">
                <a:solidFill>
                  <a:srgbClr val="CE9178"/>
                </a:solidFill>
                <a:effectLst/>
                <a:latin typeface="Abadi" panose="020B0604020104020204" pitchFamily="34" charset="0"/>
              </a:rPr>
              <a:t>substr</a:t>
            </a:r>
            <a:r>
              <a:rPr lang="en-US" sz="800" b="0" dirty="0">
                <a:solidFill>
                  <a:srgbClr val="CE9178"/>
                </a:solidFill>
                <a:effectLst/>
                <a:latin typeface="Abadi" panose="020B0604020104020204" pitchFamily="34" charset="0"/>
              </a:rPr>
              <a:t>(Date, 6, 2)</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'01' THEN 'January'</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'02' THEN 'February'</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'03' THEN 'March'</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'04' THEN 'April'</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'05' THEN 'May'</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'06' THEN 'June'</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'07' THEN 'July'</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'08' THEN 'August'</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'09' THEN 'September'</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'10' THEN 'October'</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'11' THEN 'November'</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WHEN '12' THEN 'December'</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END AS </a:t>
            </a:r>
            <a:r>
              <a:rPr lang="en-US" sz="800" b="0" dirty="0" err="1">
                <a:solidFill>
                  <a:srgbClr val="CE9178"/>
                </a:solidFill>
                <a:effectLst/>
                <a:latin typeface="Abadi" panose="020B0604020104020204" pitchFamily="34" charset="0"/>
              </a:rPr>
              <a:t>MonthName</a:t>
            </a:r>
            <a:r>
              <a:rPr lang="en-US" sz="800" b="0" dirty="0">
                <a:solidFill>
                  <a:srgbClr val="CE9178"/>
                </a:solidFill>
                <a:effectLst/>
                <a:latin typeface="Abadi" panose="020B0604020104020204" pitchFamily="34" charset="0"/>
              </a:rPr>
              <a:t>,</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a:t>
            </a:r>
            <a:r>
              <a:rPr lang="en-US" sz="800" b="0" dirty="0" err="1">
                <a:solidFill>
                  <a:srgbClr val="CE9178"/>
                </a:solidFill>
                <a:effectLst/>
                <a:latin typeface="Abadi" panose="020B0604020104020204" pitchFamily="34" charset="0"/>
              </a:rPr>
              <a:t>landing_outcome</a:t>
            </a:r>
            <a:r>
              <a:rPr lang="en-US" sz="800" b="0" dirty="0">
                <a:solidFill>
                  <a:srgbClr val="CE9178"/>
                </a:solidFill>
                <a:effectLst/>
                <a:latin typeface="Abadi" panose="020B0604020104020204" pitchFamily="34" charset="0"/>
              </a:rPr>
              <a:t>,</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a:t>
            </a:r>
            <a:r>
              <a:rPr lang="en-US" sz="800" b="0" dirty="0" err="1">
                <a:solidFill>
                  <a:srgbClr val="CE9178"/>
                </a:solidFill>
                <a:effectLst/>
                <a:latin typeface="Abadi" panose="020B0604020104020204" pitchFamily="34" charset="0"/>
              </a:rPr>
              <a:t>booster_version</a:t>
            </a:r>
            <a:r>
              <a:rPr lang="en-US" sz="800" b="0" dirty="0">
                <a:solidFill>
                  <a:srgbClr val="CE9178"/>
                </a:solidFill>
                <a:effectLst/>
                <a:latin typeface="Abadi" panose="020B0604020104020204" pitchFamily="34" charset="0"/>
              </a:rPr>
              <a:t>,</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    </a:t>
            </a:r>
            <a:r>
              <a:rPr lang="en-US" sz="800" b="0" dirty="0" err="1">
                <a:solidFill>
                  <a:srgbClr val="CE9178"/>
                </a:solidFill>
                <a:effectLst/>
                <a:latin typeface="Abadi" panose="020B0604020104020204" pitchFamily="34" charset="0"/>
              </a:rPr>
              <a:t>launch_site</a:t>
            </a:r>
            <a:endParaRPr lang="en-US" sz="800" b="0" dirty="0">
              <a:solidFill>
                <a:srgbClr val="CCCCCC"/>
              </a:solidFill>
              <a:effectLst/>
              <a:latin typeface="Abadi" panose="020B0604020104020204" pitchFamily="34" charset="0"/>
            </a:endParaRPr>
          </a:p>
          <a:p>
            <a:pPr>
              <a:lnSpc>
                <a:spcPts val="1425"/>
              </a:lnSpc>
            </a:pPr>
            <a:r>
              <a:rPr lang="en-US" sz="800" b="0" dirty="0">
                <a:solidFill>
                  <a:srgbClr val="CE9178"/>
                </a:solidFill>
                <a:effectLst/>
                <a:latin typeface="Abadi" panose="020B0604020104020204" pitchFamily="34" charset="0"/>
              </a:rPr>
              <a:t>FROM     SPACEXTBL WHERE     </a:t>
            </a:r>
            <a:r>
              <a:rPr lang="en-US" sz="800" b="0" dirty="0" err="1">
                <a:solidFill>
                  <a:srgbClr val="CE9178"/>
                </a:solidFill>
                <a:effectLst/>
                <a:latin typeface="Abadi" panose="020B0604020104020204" pitchFamily="34" charset="0"/>
              </a:rPr>
              <a:t>substr</a:t>
            </a:r>
            <a:r>
              <a:rPr lang="en-US" sz="800" b="0" dirty="0">
                <a:solidFill>
                  <a:srgbClr val="CE9178"/>
                </a:solidFill>
                <a:effectLst/>
                <a:latin typeface="Abadi" panose="020B0604020104020204" pitchFamily="34" charset="0"/>
              </a:rPr>
              <a:t>(Date, 0, 5) = '2017’     AND </a:t>
            </a:r>
            <a:r>
              <a:rPr lang="en-US" sz="800" b="0" dirty="0" err="1">
                <a:solidFill>
                  <a:srgbClr val="CE9178"/>
                </a:solidFill>
                <a:effectLst/>
                <a:latin typeface="Abadi" panose="020B0604020104020204" pitchFamily="34" charset="0"/>
              </a:rPr>
              <a:t>landing_outcome</a:t>
            </a:r>
            <a:r>
              <a:rPr lang="en-US" sz="800" b="0" dirty="0">
                <a:solidFill>
                  <a:srgbClr val="CE9178"/>
                </a:solidFill>
                <a:effectLst/>
                <a:latin typeface="Abadi" panose="020B0604020104020204" pitchFamily="34" charset="0"/>
              </a:rPr>
              <a:t> LIKE '</a:t>
            </a:r>
            <a:r>
              <a:rPr lang="en-US" sz="800" b="0" dirty="0">
                <a:solidFill>
                  <a:srgbClr val="569CD6"/>
                </a:solidFill>
                <a:effectLst/>
                <a:latin typeface="Abadi" panose="020B0604020104020204" pitchFamily="34" charset="0"/>
              </a:rPr>
              <a:t>%g</a:t>
            </a:r>
            <a:r>
              <a:rPr lang="en-US" sz="800" b="0" dirty="0">
                <a:solidFill>
                  <a:srgbClr val="CE9178"/>
                </a:solidFill>
                <a:effectLst/>
                <a:latin typeface="Abadi" panose="020B0604020104020204" pitchFamily="34" charset="0"/>
              </a:rPr>
              <a:t>round pad%’ ORDER BY      </a:t>
            </a:r>
            <a:r>
              <a:rPr lang="en-US" sz="800" b="0" dirty="0" err="1">
                <a:solidFill>
                  <a:srgbClr val="CE9178"/>
                </a:solidFill>
                <a:effectLst/>
                <a:latin typeface="Abadi" panose="020B0604020104020204" pitchFamily="34" charset="0"/>
              </a:rPr>
              <a:t>MonthName</a:t>
            </a:r>
            <a:r>
              <a:rPr lang="en-US" sz="800" b="0" dirty="0">
                <a:solidFill>
                  <a:srgbClr val="CE9178"/>
                </a:solidFill>
                <a:effectLst/>
                <a:latin typeface="Abadi" panose="020B0604020104020204" pitchFamily="34" charset="0"/>
              </a:rPr>
              <a:t>; """</a:t>
            </a:r>
            <a:endParaRPr lang="en-US" sz="800" b="0" dirty="0">
              <a:solidFill>
                <a:srgbClr val="CCCCCC"/>
              </a:solidFill>
              <a:effectLst/>
              <a:latin typeface="Abadi" panose="020B0604020104020204" pitchFamily="34" charset="0"/>
            </a:endParaRPr>
          </a:p>
          <a:p>
            <a:endParaRPr lang="en-US" dirty="0"/>
          </a:p>
        </p:txBody>
      </p:sp>
    </p:spTree>
    <p:extLst>
      <p:ext uri="{BB962C8B-B14F-4D97-AF65-F5344CB8AC3E}">
        <p14:creationId xmlns:p14="http://schemas.microsoft.com/office/powerpoint/2010/main" val="396567472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69</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marL="0" indent="0">
              <a:lnSpc>
                <a:spcPct val="100000"/>
              </a:lnSpc>
              <a:spcBef>
                <a:spcPts val="1400"/>
              </a:spcBef>
              <a:buNone/>
            </a:pPr>
            <a:r>
              <a:rPr lang="en-US" sz="1050" dirty="0">
                <a:solidFill>
                  <a:schemeClr val="accent3">
                    <a:lumMod val="25000"/>
                  </a:schemeClr>
                </a:solidFill>
                <a:latin typeface="Abadi"/>
              </a:rPr>
              <a:t>('No attempt', 10, 1)</a:t>
            </a:r>
          </a:p>
          <a:p>
            <a:pPr marL="0" indent="0">
              <a:lnSpc>
                <a:spcPct val="100000"/>
              </a:lnSpc>
              <a:spcBef>
                <a:spcPts val="1400"/>
              </a:spcBef>
              <a:buNone/>
            </a:pPr>
            <a:r>
              <a:rPr lang="en-US" sz="1050" dirty="0">
                <a:solidFill>
                  <a:schemeClr val="accent3">
                    <a:lumMod val="25000"/>
                  </a:schemeClr>
                </a:solidFill>
                <a:latin typeface="Abadi"/>
              </a:rPr>
              <a:t>('Success (drone ship)', 5, 2)</a:t>
            </a:r>
          </a:p>
          <a:p>
            <a:pPr marL="0" indent="0">
              <a:lnSpc>
                <a:spcPct val="100000"/>
              </a:lnSpc>
              <a:spcBef>
                <a:spcPts val="1400"/>
              </a:spcBef>
              <a:buNone/>
            </a:pPr>
            <a:r>
              <a:rPr lang="en-US" sz="1050" dirty="0">
                <a:solidFill>
                  <a:schemeClr val="accent3">
                    <a:lumMod val="25000"/>
                  </a:schemeClr>
                </a:solidFill>
                <a:latin typeface="Abadi"/>
              </a:rPr>
              <a:t>('Failure (drone ship)', 5, 2)</a:t>
            </a:r>
          </a:p>
          <a:p>
            <a:pPr marL="0" indent="0">
              <a:lnSpc>
                <a:spcPct val="100000"/>
              </a:lnSpc>
              <a:spcBef>
                <a:spcPts val="1400"/>
              </a:spcBef>
              <a:buNone/>
            </a:pPr>
            <a:r>
              <a:rPr lang="en-US" sz="1050" dirty="0">
                <a:solidFill>
                  <a:schemeClr val="accent3">
                    <a:lumMod val="25000"/>
                  </a:schemeClr>
                </a:solidFill>
                <a:latin typeface="Abadi"/>
              </a:rPr>
              <a:t>('Success (ground pad)', 3, 4)</a:t>
            </a:r>
          </a:p>
          <a:p>
            <a:pPr marL="0" indent="0">
              <a:lnSpc>
                <a:spcPct val="100000"/>
              </a:lnSpc>
              <a:spcBef>
                <a:spcPts val="1400"/>
              </a:spcBef>
              <a:buNone/>
            </a:pPr>
            <a:r>
              <a:rPr lang="en-US" sz="1050" dirty="0">
                <a:solidFill>
                  <a:schemeClr val="accent3">
                    <a:lumMod val="25000"/>
                  </a:schemeClr>
                </a:solidFill>
                <a:latin typeface="Abadi"/>
              </a:rPr>
              <a:t>('Controlled (ocean)', 3, 4)</a:t>
            </a:r>
          </a:p>
          <a:p>
            <a:pPr marL="0" indent="0">
              <a:lnSpc>
                <a:spcPct val="100000"/>
              </a:lnSpc>
              <a:spcBef>
                <a:spcPts val="1400"/>
              </a:spcBef>
              <a:buNone/>
            </a:pPr>
            <a:r>
              <a:rPr lang="en-US" sz="1050" dirty="0">
                <a:solidFill>
                  <a:schemeClr val="accent3">
                    <a:lumMod val="25000"/>
                  </a:schemeClr>
                </a:solidFill>
                <a:latin typeface="Abadi"/>
              </a:rPr>
              <a:t>('Uncontrolled (ocean)', 2, 6)</a:t>
            </a:r>
          </a:p>
          <a:p>
            <a:pPr marL="0" indent="0">
              <a:lnSpc>
                <a:spcPct val="100000"/>
              </a:lnSpc>
              <a:spcBef>
                <a:spcPts val="1400"/>
              </a:spcBef>
              <a:buNone/>
            </a:pPr>
            <a:r>
              <a:rPr lang="en-US" sz="1050" dirty="0">
                <a:solidFill>
                  <a:schemeClr val="accent3">
                    <a:lumMod val="25000"/>
                  </a:schemeClr>
                </a:solidFill>
                <a:latin typeface="Abadi"/>
              </a:rPr>
              <a:t>('Failure (parachute)', 2, 6)</a:t>
            </a:r>
          </a:p>
          <a:p>
            <a:pPr marL="0" indent="0">
              <a:lnSpc>
                <a:spcPct val="100000"/>
              </a:lnSpc>
              <a:spcBef>
                <a:spcPts val="1400"/>
              </a:spcBef>
              <a:buNone/>
            </a:pPr>
            <a:r>
              <a:rPr lang="en-US" sz="1050" dirty="0">
                <a:solidFill>
                  <a:schemeClr val="accent3">
                    <a:lumMod val="25000"/>
                  </a:schemeClr>
                </a:solidFill>
                <a:latin typeface="Abadi"/>
              </a:rPr>
              <a:t>('Precluded (drone ship)', 1, 8)</a:t>
            </a: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93761A-67D6-115F-819E-36D9C4494BBB}"/>
              </a:ext>
            </a:extLst>
          </p:cNvPr>
          <p:cNvSpPr>
            <a:spLocks noGrp="1"/>
          </p:cNvSpPr>
          <p:nvPr>
            <p:ph idx="1"/>
          </p:nvPr>
        </p:nvSpPr>
        <p:spPr>
          <a:xfrm>
            <a:off x="838200" y="226243"/>
            <a:ext cx="10515600" cy="5950720"/>
          </a:xfrm>
        </p:spPr>
        <p:txBody>
          <a:bodyPr/>
          <a:lstStyle/>
          <a:p>
            <a:pPr>
              <a:lnSpc>
                <a:spcPct val="120000"/>
              </a:lnSpc>
              <a:spcBef>
                <a:spcPts val="1400"/>
              </a:spcBef>
            </a:pPr>
            <a:r>
              <a:rPr lang="en-US" sz="2200" dirty="0">
                <a:solidFill>
                  <a:schemeClr val="accent3">
                    <a:lumMod val="25000"/>
                  </a:schemeClr>
                </a:solidFill>
                <a:latin typeface="Abadi"/>
              </a:rPr>
              <a:t>Perform data wrangling</a:t>
            </a:r>
          </a:p>
          <a:p>
            <a:pPr lvl="1">
              <a:lnSpc>
                <a:spcPct val="120000"/>
              </a:lnSpc>
              <a:spcBef>
                <a:spcPts val="1400"/>
              </a:spcBef>
            </a:pPr>
            <a:r>
              <a:rPr lang="en-US" sz="2200" dirty="0">
                <a:solidFill>
                  <a:schemeClr val="accent3">
                    <a:lumMod val="25000"/>
                  </a:schemeClr>
                </a:solidFill>
                <a:latin typeface="Abadi"/>
              </a:rPr>
              <a:t>The raw data collected was processed to make it usable for analysis:</a:t>
            </a:r>
          </a:p>
          <a:p>
            <a:pPr lvl="1">
              <a:lnSpc>
                <a:spcPct val="120000"/>
              </a:lnSpc>
              <a:spcBef>
                <a:spcPts val="1400"/>
              </a:spcBef>
            </a:pPr>
            <a:r>
              <a:rPr lang="en-US" sz="2200" dirty="0">
                <a:solidFill>
                  <a:schemeClr val="accent3">
                    <a:lumMod val="25000"/>
                  </a:schemeClr>
                </a:solidFill>
                <a:latin typeface="Abadi"/>
              </a:rPr>
              <a:t>- Cleaning: Irrelevant annotations, missing values (e.g., N/A entries), and inconsistent formats were handled appropriately. Reference links and special characters were stripped to standardize the text.</a:t>
            </a:r>
          </a:p>
          <a:p>
            <a:pPr lvl="1">
              <a:lnSpc>
                <a:spcPct val="120000"/>
              </a:lnSpc>
              <a:spcBef>
                <a:spcPts val="1400"/>
              </a:spcBef>
            </a:pPr>
            <a:r>
              <a:rPr lang="en-US" sz="2200" dirty="0">
                <a:solidFill>
                  <a:schemeClr val="accent3">
                    <a:lumMod val="25000"/>
                  </a:schemeClr>
                </a:solidFill>
                <a:latin typeface="Abadi"/>
              </a:rPr>
              <a:t>- Formatting: Payload masses, dates, and times were converted to structured formats for analysis. Empty fields were filled or excluded based on context.</a:t>
            </a:r>
          </a:p>
          <a:p>
            <a:pPr lvl="1">
              <a:lnSpc>
                <a:spcPct val="120000"/>
              </a:lnSpc>
              <a:spcBef>
                <a:spcPts val="1400"/>
              </a:spcBef>
            </a:pPr>
            <a:r>
              <a:rPr lang="en-US" sz="2200" dirty="0">
                <a:solidFill>
                  <a:schemeClr val="accent3">
                    <a:lumMod val="25000"/>
                  </a:schemeClr>
                </a:solidFill>
                <a:latin typeface="Abadi"/>
              </a:rPr>
              <a:t>- Transformation: The cleaned data was stored in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for further analysis and exported as a CSV file to enable consistent access and manipulation.</a:t>
            </a:r>
          </a:p>
          <a:p>
            <a:endParaRPr lang="en-US" sz="2200" dirty="0"/>
          </a:p>
        </p:txBody>
      </p:sp>
    </p:spTree>
    <p:extLst>
      <p:ext uri="{BB962C8B-B14F-4D97-AF65-F5344CB8AC3E}">
        <p14:creationId xmlns:p14="http://schemas.microsoft.com/office/powerpoint/2010/main" val="53895587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6CC491-7C21-7552-8ABE-A316BFA987B0}"/>
              </a:ext>
            </a:extLst>
          </p:cNvPr>
          <p:cNvSpPr>
            <a:spLocks noGrp="1"/>
          </p:cNvSpPr>
          <p:nvPr>
            <p:ph idx="1"/>
          </p:nvPr>
        </p:nvSpPr>
        <p:spPr>
          <a:xfrm>
            <a:off x="838200" y="641023"/>
            <a:ext cx="10515600" cy="5535940"/>
          </a:xfrm>
        </p:spPr>
        <p:txBody>
          <a:bodyPr/>
          <a:lstStyle/>
          <a:p>
            <a:pPr>
              <a:lnSpc>
                <a:spcPts val="1425"/>
              </a:lnSpc>
            </a:pPr>
            <a:r>
              <a:rPr lang="en-US" dirty="0"/>
              <a:t>Query: </a:t>
            </a:r>
            <a:r>
              <a:rPr lang="en-US" sz="1800" b="0" dirty="0">
                <a:solidFill>
                  <a:srgbClr val="CE9178"/>
                </a:solidFill>
                <a:effectLst/>
                <a:latin typeface="Consolas" panose="020B0609020204030204" pitchFamily="49" charset="0"/>
              </a:rPr>
              <a:t>"""SELECT </a:t>
            </a:r>
            <a:endParaRPr lang="en-US" sz="1800" b="0" dirty="0">
              <a:solidFill>
                <a:srgbClr val="CCCCCC"/>
              </a:solidFill>
              <a:effectLst/>
              <a:latin typeface="Consolas" panose="020B0609020204030204" pitchFamily="49" charset="0"/>
            </a:endParaRPr>
          </a:p>
          <a:p>
            <a:pPr>
              <a:lnSpc>
                <a:spcPts val="1425"/>
              </a:lnSpc>
            </a:pPr>
            <a:r>
              <a:rPr lang="en-US" sz="1800" b="0" dirty="0">
                <a:solidFill>
                  <a:srgbClr val="CE9178"/>
                </a:solidFill>
                <a:effectLst/>
                <a:latin typeface="Consolas" panose="020B0609020204030204" pitchFamily="49" charset="0"/>
              </a:rPr>
              <a:t>    </a:t>
            </a:r>
            <a:r>
              <a:rPr lang="en-US" sz="1800" b="0" dirty="0" err="1">
                <a:solidFill>
                  <a:srgbClr val="CE9178"/>
                </a:solidFill>
                <a:effectLst/>
                <a:latin typeface="Consolas" panose="020B0609020204030204" pitchFamily="49" charset="0"/>
              </a:rPr>
              <a:t>landing_outcome</a:t>
            </a:r>
            <a:r>
              <a:rPr lang="en-US" sz="1800" b="0" dirty="0">
                <a:solidFill>
                  <a:srgbClr val="CE9178"/>
                </a:solidFill>
                <a:effectLst/>
                <a:latin typeface="Consolas" panose="020B0609020204030204" pitchFamily="49" charset="0"/>
              </a:rPr>
              <a:t>,</a:t>
            </a:r>
            <a:endParaRPr lang="en-US" sz="1800" b="0" dirty="0">
              <a:solidFill>
                <a:srgbClr val="CCCCCC"/>
              </a:solidFill>
              <a:effectLst/>
              <a:latin typeface="Consolas" panose="020B0609020204030204" pitchFamily="49" charset="0"/>
            </a:endParaRPr>
          </a:p>
          <a:p>
            <a:pPr>
              <a:lnSpc>
                <a:spcPts val="1425"/>
              </a:lnSpc>
            </a:pPr>
            <a:r>
              <a:rPr lang="en-US" sz="1800" b="0" dirty="0">
                <a:solidFill>
                  <a:srgbClr val="CE9178"/>
                </a:solidFill>
                <a:effectLst/>
                <a:latin typeface="Consolas" panose="020B0609020204030204" pitchFamily="49" charset="0"/>
              </a:rPr>
              <a:t>    COUNT(*) AS </a:t>
            </a:r>
            <a:r>
              <a:rPr lang="en-US" sz="1800" b="0" dirty="0" err="1">
                <a:solidFill>
                  <a:srgbClr val="CE9178"/>
                </a:solidFill>
                <a:effectLst/>
                <a:latin typeface="Consolas" panose="020B0609020204030204" pitchFamily="49" charset="0"/>
              </a:rPr>
              <a:t>outcome_count</a:t>
            </a:r>
            <a:r>
              <a:rPr lang="en-US" sz="1800" b="0" dirty="0">
                <a:solidFill>
                  <a:srgbClr val="CE9178"/>
                </a:solidFill>
                <a:effectLst/>
                <a:latin typeface="Consolas" panose="020B0609020204030204" pitchFamily="49" charset="0"/>
              </a:rPr>
              <a:t>,</a:t>
            </a:r>
            <a:endParaRPr lang="en-US" sz="1800" b="0" dirty="0">
              <a:solidFill>
                <a:srgbClr val="CCCCCC"/>
              </a:solidFill>
              <a:effectLst/>
              <a:latin typeface="Consolas" panose="020B0609020204030204" pitchFamily="49" charset="0"/>
            </a:endParaRPr>
          </a:p>
          <a:p>
            <a:pPr>
              <a:lnSpc>
                <a:spcPts val="1425"/>
              </a:lnSpc>
            </a:pPr>
            <a:r>
              <a:rPr lang="en-US" sz="1800" b="0" dirty="0">
                <a:solidFill>
                  <a:srgbClr val="CE9178"/>
                </a:solidFill>
                <a:effectLst/>
                <a:latin typeface="Consolas" panose="020B0609020204030204" pitchFamily="49" charset="0"/>
              </a:rPr>
              <a:t>    RANK() OVER (ORDER BY COUNT(*) DESC) AS rank</a:t>
            </a:r>
            <a:endParaRPr lang="en-US" sz="1800" b="0" dirty="0">
              <a:solidFill>
                <a:srgbClr val="CCCCCC"/>
              </a:solidFill>
              <a:effectLst/>
              <a:latin typeface="Consolas" panose="020B0609020204030204" pitchFamily="49" charset="0"/>
            </a:endParaRPr>
          </a:p>
          <a:p>
            <a:pPr>
              <a:lnSpc>
                <a:spcPts val="1425"/>
              </a:lnSpc>
            </a:pPr>
            <a:r>
              <a:rPr lang="en-US" sz="1800" b="0" dirty="0">
                <a:solidFill>
                  <a:srgbClr val="CE9178"/>
                </a:solidFill>
                <a:effectLst/>
                <a:latin typeface="Consolas" panose="020B0609020204030204" pitchFamily="49" charset="0"/>
              </a:rPr>
              <a:t>FROM </a:t>
            </a:r>
            <a:endParaRPr lang="en-US" sz="1800" b="0" dirty="0">
              <a:solidFill>
                <a:srgbClr val="CCCCCC"/>
              </a:solidFill>
              <a:effectLst/>
              <a:latin typeface="Consolas" panose="020B0609020204030204" pitchFamily="49" charset="0"/>
            </a:endParaRPr>
          </a:p>
          <a:p>
            <a:pPr>
              <a:lnSpc>
                <a:spcPts val="1425"/>
              </a:lnSpc>
            </a:pPr>
            <a:r>
              <a:rPr lang="en-US" sz="1800" b="0" dirty="0">
                <a:solidFill>
                  <a:srgbClr val="CE9178"/>
                </a:solidFill>
                <a:effectLst/>
                <a:latin typeface="Consolas" panose="020B0609020204030204" pitchFamily="49" charset="0"/>
              </a:rPr>
              <a:t>    SPACEXTBL</a:t>
            </a:r>
            <a:endParaRPr lang="en-US" sz="1800" b="0" dirty="0">
              <a:solidFill>
                <a:srgbClr val="CCCCCC"/>
              </a:solidFill>
              <a:effectLst/>
              <a:latin typeface="Consolas" panose="020B0609020204030204" pitchFamily="49" charset="0"/>
            </a:endParaRPr>
          </a:p>
          <a:p>
            <a:pPr>
              <a:lnSpc>
                <a:spcPts val="1425"/>
              </a:lnSpc>
            </a:pPr>
            <a:r>
              <a:rPr lang="en-US" sz="1800" b="0" dirty="0">
                <a:solidFill>
                  <a:srgbClr val="CE9178"/>
                </a:solidFill>
                <a:effectLst/>
                <a:latin typeface="Consolas" panose="020B0609020204030204" pitchFamily="49" charset="0"/>
              </a:rPr>
              <a:t>WHERE </a:t>
            </a:r>
            <a:endParaRPr lang="en-US" sz="1800" b="0" dirty="0">
              <a:solidFill>
                <a:srgbClr val="CCCCCC"/>
              </a:solidFill>
              <a:effectLst/>
              <a:latin typeface="Consolas" panose="020B0609020204030204" pitchFamily="49" charset="0"/>
            </a:endParaRPr>
          </a:p>
          <a:p>
            <a:pPr>
              <a:lnSpc>
                <a:spcPts val="1425"/>
              </a:lnSpc>
            </a:pPr>
            <a:r>
              <a:rPr lang="en-US" sz="1800" b="0" dirty="0">
                <a:solidFill>
                  <a:srgbClr val="CE9178"/>
                </a:solidFill>
                <a:effectLst/>
                <a:latin typeface="Consolas" panose="020B0609020204030204" pitchFamily="49" charset="0"/>
              </a:rPr>
              <a:t>    Date BETWEEN '2010-06-04' AND '2017-03-20'</a:t>
            </a:r>
            <a:endParaRPr lang="en-US" sz="1800" b="0" dirty="0">
              <a:solidFill>
                <a:srgbClr val="CCCCCC"/>
              </a:solidFill>
              <a:effectLst/>
              <a:latin typeface="Consolas" panose="020B0609020204030204" pitchFamily="49" charset="0"/>
            </a:endParaRPr>
          </a:p>
          <a:p>
            <a:pPr>
              <a:lnSpc>
                <a:spcPts val="1425"/>
              </a:lnSpc>
            </a:pPr>
            <a:r>
              <a:rPr lang="en-US" sz="1800" b="0" dirty="0">
                <a:solidFill>
                  <a:srgbClr val="CE9178"/>
                </a:solidFill>
                <a:effectLst/>
                <a:latin typeface="Consolas" panose="020B0609020204030204" pitchFamily="49" charset="0"/>
              </a:rPr>
              <a:t>GROUP BY </a:t>
            </a:r>
            <a:endParaRPr lang="en-US" sz="1800" b="0" dirty="0">
              <a:solidFill>
                <a:srgbClr val="CCCCCC"/>
              </a:solidFill>
              <a:effectLst/>
              <a:latin typeface="Consolas" panose="020B0609020204030204" pitchFamily="49" charset="0"/>
            </a:endParaRPr>
          </a:p>
          <a:p>
            <a:pPr>
              <a:lnSpc>
                <a:spcPts val="1425"/>
              </a:lnSpc>
            </a:pPr>
            <a:r>
              <a:rPr lang="en-US" sz="1800" b="0" dirty="0">
                <a:solidFill>
                  <a:srgbClr val="CE9178"/>
                </a:solidFill>
                <a:effectLst/>
                <a:latin typeface="Consolas" panose="020B0609020204030204" pitchFamily="49" charset="0"/>
              </a:rPr>
              <a:t>    "</a:t>
            </a:r>
            <a:r>
              <a:rPr lang="en-US" sz="1800" b="0" dirty="0" err="1">
                <a:solidFill>
                  <a:srgbClr val="CE9178"/>
                </a:solidFill>
                <a:effectLst/>
                <a:latin typeface="Consolas" panose="020B0609020204030204" pitchFamily="49" charset="0"/>
              </a:rPr>
              <a:t>Landing_Outcome</a:t>
            </a:r>
            <a:r>
              <a:rPr lang="en-US" sz="1800" b="0" dirty="0">
                <a:solidFill>
                  <a:srgbClr val="CE9178"/>
                </a:solidFill>
                <a:effectLst/>
                <a:latin typeface="Consolas" panose="020B0609020204030204" pitchFamily="49" charset="0"/>
              </a:rPr>
              <a:t>"</a:t>
            </a:r>
            <a:endParaRPr lang="en-US" sz="1800" b="0" dirty="0">
              <a:solidFill>
                <a:srgbClr val="CCCCCC"/>
              </a:solidFill>
              <a:effectLst/>
              <a:latin typeface="Consolas" panose="020B0609020204030204" pitchFamily="49" charset="0"/>
            </a:endParaRPr>
          </a:p>
          <a:p>
            <a:pPr>
              <a:lnSpc>
                <a:spcPts val="1425"/>
              </a:lnSpc>
            </a:pPr>
            <a:r>
              <a:rPr lang="en-US" sz="1800" b="0" dirty="0">
                <a:solidFill>
                  <a:srgbClr val="CE9178"/>
                </a:solidFill>
                <a:effectLst/>
                <a:latin typeface="Consolas" panose="020B0609020204030204" pitchFamily="49" charset="0"/>
              </a:rPr>
              <a:t>ORDER BY </a:t>
            </a:r>
            <a:endParaRPr lang="en-US" sz="1800" b="0" dirty="0">
              <a:solidFill>
                <a:srgbClr val="CCCCCC"/>
              </a:solidFill>
              <a:effectLst/>
              <a:latin typeface="Consolas" panose="020B0609020204030204" pitchFamily="49" charset="0"/>
            </a:endParaRPr>
          </a:p>
          <a:p>
            <a:pPr>
              <a:lnSpc>
                <a:spcPts val="1425"/>
              </a:lnSpc>
            </a:pPr>
            <a:r>
              <a:rPr lang="en-US" sz="1800" b="0" dirty="0">
                <a:solidFill>
                  <a:srgbClr val="CE9178"/>
                </a:solidFill>
                <a:effectLst/>
                <a:latin typeface="Consolas" panose="020B0609020204030204" pitchFamily="49" charset="0"/>
              </a:rPr>
              <a:t>    </a:t>
            </a:r>
            <a:r>
              <a:rPr lang="en-US" sz="1800" b="0" dirty="0" err="1">
                <a:solidFill>
                  <a:srgbClr val="CE9178"/>
                </a:solidFill>
                <a:effectLst/>
                <a:latin typeface="Consolas" panose="020B0609020204030204" pitchFamily="49" charset="0"/>
              </a:rPr>
              <a:t>outcome_count</a:t>
            </a:r>
            <a:r>
              <a:rPr lang="en-US" sz="1800" b="0" dirty="0">
                <a:solidFill>
                  <a:srgbClr val="CE9178"/>
                </a:solidFill>
                <a:effectLst/>
                <a:latin typeface="Consolas" panose="020B0609020204030204" pitchFamily="49" charset="0"/>
              </a:rPr>
              <a:t> DESC;"""</a:t>
            </a:r>
            <a:endParaRPr lang="en-US" sz="1800" b="0" dirty="0">
              <a:solidFill>
                <a:srgbClr val="CCCCCC"/>
              </a:solidFill>
              <a:effectLst/>
              <a:latin typeface="Consolas" panose="020B0609020204030204" pitchFamily="49" charset="0"/>
            </a:endParaRPr>
          </a:p>
          <a:p>
            <a:endParaRPr lang="en-US" dirty="0"/>
          </a:p>
        </p:txBody>
      </p:sp>
    </p:spTree>
    <p:extLst>
      <p:ext uri="{BB962C8B-B14F-4D97-AF65-F5344CB8AC3E}">
        <p14:creationId xmlns:p14="http://schemas.microsoft.com/office/powerpoint/2010/main" val="258816164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87B28D-AF69-2235-B05A-D8B03F5C6BF5}"/>
              </a:ext>
            </a:extLst>
          </p:cNvPr>
          <p:cNvSpPr>
            <a:spLocks noGrp="1"/>
          </p:cNvSpPr>
          <p:nvPr>
            <p:ph idx="1"/>
          </p:nvPr>
        </p:nvSpPr>
        <p:spPr>
          <a:xfrm>
            <a:off x="838200" y="386499"/>
            <a:ext cx="10515600" cy="5790464"/>
          </a:xfrm>
        </p:spPr>
        <p:txBody>
          <a:bodyPr/>
          <a:lstStyle/>
          <a:p>
            <a:r>
              <a:rPr lang="en-US" dirty="0"/>
              <a:t>Code File: </a:t>
            </a:r>
            <a:r>
              <a:rPr lang="en-US" dirty="0">
                <a:hlinkClick r:id="rId2"/>
              </a:rPr>
              <a:t>https://github.com/kaushikppe/Data-Science-and-Machine-Learning-Capstone-Project/blob/main/Assignment3-Complete%20the%20EDA%20with%20SQL.py</a:t>
            </a:r>
            <a:endParaRPr lang="en-US" dirty="0"/>
          </a:p>
          <a:p>
            <a:endParaRPr lang="en-US" dirty="0"/>
          </a:p>
        </p:txBody>
      </p:sp>
    </p:spTree>
    <p:extLst>
      <p:ext uri="{BB962C8B-B14F-4D97-AF65-F5344CB8AC3E}">
        <p14:creationId xmlns:p14="http://schemas.microsoft.com/office/powerpoint/2010/main" val="24091037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73</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r>
              <a:rPr lang="en-US" dirty="0"/>
              <a:t>Total 4 launch sites in the map. 2 in US west coast and 1 in US east coast and 1 in US central coast.</a:t>
            </a:r>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Map</a:t>
            </a:r>
          </a:p>
        </p:txBody>
      </p:sp>
      <p:pic>
        <p:nvPicPr>
          <p:cNvPr id="6" name="Picture 5">
            <a:extLst>
              <a:ext uri="{FF2B5EF4-FFF2-40B4-BE49-F238E27FC236}">
                <a16:creationId xmlns:a16="http://schemas.microsoft.com/office/drawing/2014/main" id="{51A875CF-FE02-DC26-17AE-46EE6406CF5D}"/>
              </a:ext>
            </a:extLst>
          </p:cNvPr>
          <p:cNvPicPr>
            <a:picLocks noChangeAspect="1"/>
          </p:cNvPicPr>
          <p:nvPr/>
        </p:nvPicPr>
        <p:blipFill>
          <a:blip r:embed="rId3"/>
          <a:stretch>
            <a:fillRect/>
          </a:stretch>
        </p:blipFill>
        <p:spPr>
          <a:xfrm>
            <a:off x="954178" y="2660646"/>
            <a:ext cx="8076700" cy="3611041"/>
          </a:xfrm>
          <a:prstGeom prst="rect">
            <a:avLst/>
          </a:prstGeom>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74</a:t>
            </a:fld>
            <a:endParaRPr lang="en-US"/>
          </a:p>
        </p:txBody>
      </p:sp>
      <p:sp>
        <p:nvSpPr>
          <p:cNvPr id="5" name="Content Placeholder 4"/>
          <p:cNvSpPr>
            <a:spLocks noGrp="1"/>
          </p:cNvSpPr>
          <p:nvPr>
            <p:ph idx="4294967295"/>
          </p:nvPr>
        </p:nvSpPr>
        <p:spPr>
          <a:xfrm>
            <a:off x="770010" y="1366886"/>
            <a:ext cx="9745589" cy="549111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r>
              <a:rPr lang="en-US" sz="1600" dirty="0">
                <a:solidFill>
                  <a:srgbClr val="333333"/>
                </a:solidFill>
                <a:latin typeface="Helvetica Neue"/>
              </a:rPr>
              <a:t>VAFB SLC-4E: Failure, </a:t>
            </a:r>
            <a:r>
              <a:rPr lang="en-US" sz="1600" b="0" i="0" dirty="0">
                <a:solidFill>
                  <a:srgbClr val="333333"/>
                </a:solidFill>
                <a:effectLst/>
                <a:latin typeface="Helvetica Neue"/>
              </a:rPr>
              <a:t>KSC LC-39A: Success, CCAFS SLC-40: Failure, CCAFS LC-40: Success</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Map</a:t>
            </a:r>
          </a:p>
        </p:txBody>
      </p:sp>
      <p:pic>
        <p:nvPicPr>
          <p:cNvPr id="7" name="Picture 6">
            <a:extLst>
              <a:ext uri="{FF2B5EF4-FFF2-40B4-BE49-F238E27FC236}">
                <a16:creationId xmlns:a16="http://schemas.microsoft.com/office/drawing/2014/main" id="{C19668DC-B620-5E39-CDC1-3AACEB63F6F1}"/>
              </a:ext>
            </a:extLst>
          </p:cNvPr>
          <p:cNvPicPr>
            <a:picLocks noChangeAspect="1"/>
          </p:cNvPicPr>
          <p:nvPr/>
        </p:nvPicPr>
        <p:blipFill>
          <a:blip r:embed="rId3"/>
          <a:stretch>
            <a:fillRect/>
          </a:stretch>
        </p:blipFill>
        <p:spPr>
          <a:xfrm>
            <a:off x="845770" y="1868914"/>
            <a:ext cx="5494725" cy="4308049"/>
          </a:xfrm>
          <a:prstGeom prst="rect">
            <a:avLst/>
          </a:prstGeom>
        </p:spPr>
      </p:pic>
      <p:pic>
        <p:nvPicPr>
          <p:cNvPr id="10" name="Picture 9">
            <a:extLst>
              <a:ext uri="{FF2B5EF4-FFF2-40B4-BE49-F238E27FC236}">
                <a16:creationId xmlns:a16="http://schemas.microsoft.com/office/drawing/2014/main" id="{7B24A4E0-7330-4EEF-DACD-B5D44E63AA08}"/>
              </a:ext>
            </a:extLst>
          </p:cNvPr>
          <p:cNvPicPr>
            <a:picLocks noChangeAspect="1"/>
          </p:cNvPicPr>
          <p:nvPr/>
        </p:nvPicPr>
        <p:blipFill>
          <a:blip r:embed="rId4"/>
          <a:stretch>
            <a:fillRect/>
          </a:stretch>
        </p:blipFill>
        <p:spPr>
          <a:xfrm>
            <a:off x="6542160" y="1644965"/>
            <a:ext cx="5449487" cy="4581427"/>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75</a:t>
            </a:fld>
            <a:endParaRPr lang="en-US"/>
          </a:p>
        </p:txBody>
      </p:sp>
      <p:sp>
        <p:nvSpPr>
          <p:cNvPr id="5" name="Content Placeholder 4"/>
          <p:cNvSpPr>
            <a:spLocks noGrp="1"/>
          </p:cNvSpPr>
          <p:nvPr>
            <p:ph idx="4294967295"/>
          </p:nvPr>
        </p:nvSpPr>
        <p:spPr>
          <a:xfrm>
            <a:off x="770010" y="1690688"/>
            <a:ext cx="8597827" cy="4314825"/>
          </a:xfrm>
          <a:prstGeom prst="rect">
            <a:avLst/>
          </a:prstGeom>
        </p:spPr>
        <p:txBody>
          <a:bodyPr lIns="91440" tIns="45720" rIns="91440" bIns="45720" anchor="t">
            <a:normAutofit lnSpcReduction="10000"/>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Distance:</a:t>
            </a:r>
          </a:p>
          <a:p>
            <a:pPr>
              <a:lnSpc>
                <a:spcPct val="100000"/>
              </a:lnSpc>
              <a:spcBef>
                <a:spcPts val="1400"/>
              </a:spcBef>
            </a:pPr>
            <a:r>
              <a:rPr lang="en-US" sz="2200" dirty="0">
                <a:solidFill>
                  <a:schemeClr val="accent3">
                    <a:lumMod val="25000"/>
                  </a:schemeClr>
                </a:solidFill>
                <a:latin typeface="Abadi"/>
              </a:rPr>
              <a:t>Rail Station : 1.28 KM, Highway : 0.14 KM, City: 18.19 KM</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Proximities Map</a:t>
            </a:r>
          </a:p>
        </p:txBody>
      </p:sp>
      <p:pic>
        <p:nvPicPr>
          <p:cNvPr id="7" name="Picture 6">
            <a:extLst>
              <a:ext uri="{FF2B5EF4-FFF2-40B4-BE49-F238E27FC236}">
                <a16:creationId xmlns:a16="http://schemas.microsoft.com/office/drawing/2014/main" id="{41C7DE6E-45FE-28FB-45DC-51D5D62231CF}"/>
              </a:ext>
            </a:extLst>
          </p:cNvPr>
          <p:cNvPicPr>
            <a:picLocks noChangeAspect="1"/>
          </p:cNvPicPr>
          <p:nvPr/>
        </p:nvPicPr>
        <p:blipFill>
          <a:blip r:embed="rId3"/>
          <a:stretch>
            <a:fillRect/>
          </a:stretch>
        </p:blipFill>
        <p:spPr>
          <a:xfrm>
            <a:off x="770010" y="1446074"/>
            <a:ext cx="7798955" cy="3690601"/>
          </a:xfrm>
          <a:prstGeom prst="rect">
            <a:avLst/>
          </a:prstGeom>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73A372-F249-0DD8-6CCC-0BE07B142300}"/>
              </a:ext>
            </a:extLst>
          </p:cNvPr>
          <p:cNvSpPr>
            <a:spLocks noGrp="1"/>
          </p:cNvSpPr>
          <p:nvPr>
            <p:ph idx="1"/>
          </p:nvPr>
        </p:nvSpPr>
        <p:spPr>
          <a:xfrm>
            <a:off x="838200" y="282804"/>
            <a:ext cx="10515600" cy="5894159"/>
          </a:xfrm>
        </p:spPr>
        <p:txBody>
          <a:bodyPr/>
          <a:lstStyle/>
          <a:p>
            <a:r>
              <a:rPr lang="en-US" dirty="0"/>
              <a:t>Code and HTML Files:</a:t>
            </a:r>
          </a:p>
          <a:p>
            <a:pPr marL="0" indent="0">
              <a:buNone/>
            </a:pPr>
            <a:r>
              <a:rPr lang="en-US" dirty="0">
                <a:hlinkClick r:id="rId2"/>
              </a:rPr>
              <a:t>https://github.com/kaushikppe/Data-Science-and-Machine-Learning-Capstone-Project/blob/main/Assignment4-Hands-on%20Lab%20Interactive%20Visual%20Analytics%20with%20Folium.py</a:t>
            </a:r>
            <a:endParaRPr lang="en-US" dirty="0"/>
          </a:p>
          <a:p>
            <a:pPr marL="0" indent="0">
              <a:buNone/>
            </a:pPr>
            <a:endParaRPr lang="en-US" dirty="0"/>
          </a:p>
          <a:p>
            <a:pPr marL="0" indent="0">
              <a:buNone/>
            </a:pPr>
            <a:r>
              <a:rPr lang="en-US" dirty="0">
                <a:hlinkClick r:id="rId3"/>
              </a:rPr>
              <a:t>https://github.com/kaushikppe/Data-Science-and-Machine-Learning-Capstone-Project/blob/main/launch_outcomes_map.html</a:t>
            </a:r>
            <a:endParaRPr lang="en-US" dirty="0"/>
          </a:p>
          <a:p>
            <a:pPr marL="0" indent="0">
              <a:buNone/>
            </a:pPr>
            <a:endParaRPr lang="en-US" dirty="0"/>
          </a:p>
          <a:p>
            <a:pPr marL="0" indent="0">
              <a:buNone/>
            </a:pPr>
            <a:r>
              <a:rPr lang="en-US" dirty="0">
                <a:hlinkClick r:id="rId4"/>
              </a:rPr>
              <a:t>https://github.com/kaushikppe/Data-Science-and-Machine-Learning-Capstone-Project/blob/main/launch_proximities_map.html</a:t>
            </a:r>
            <a:endParaRPr lang="en-US" dirty="0"/>
          </a:p>
          <a:p>
            <a:pPr marL="0" indent="0">
              <a:buNone/>
            </a:pPr>
            <a:endParaRPr lang="en-US" dirty="0"/>
          </a:p>
          <a:p>
            <a:pPr marL="0" indent="0">
              <a:buNone/>
            </a:pPr>
            <a:r>
              <a:rPr lang="en-US" dirty="0">
                <a:hlinkClick r:id="rId5"/>
              </a:rPr>
              <a:t>https://github.com/kaushikppe/Data-Science-and-Machine-Learning-Capstone-Project/blob/main/launch_sites_map.html</a:t>
            </a:r>
            <a:endParaRPr lang="en-US" dirty="0"/>
          </a:p>
          <a:p>
            <a:pPr marL="0" indent="0">
              <a:buNone/>
            </a:pPr>
            <a:endParaRPr lang="en-US" dirty="0"/>
          </a:p>
        </p:txBody>
      </p:sp>
    </p:spTree>
    <p:extLst>
      <p:ext uri="{BB962C8B-B14F-4D97-AF65-F5344CB8AC3E}">
        <p14:creationId xmlns:p14="http://schemas.microsoft.com/office/powerpoint/2010/main" val="172516888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78</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Overall success rate is 57.1% against the failure of 42.9% over all sites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Records Dashboard</a:t>
            </a:r>
          </a:p>
        </p:txBody>
      </p:sp>
      <p:pic>
        <p:nvPicPr>
          <p:cNvPr id="4" name="Picture 3">
            <a:extLst>
              <a:ext uri="{FF2B5EF4-FFF2-40B4-BE49-F238E27FC236}">
                <a16:creationId xmlns:a16="http://schemas.microsoft.com/office/drawing/2014/main" id="{0DA2C557-F254-FB2C-FDB4-891C0EBE524A}"/>
              </a:ext>
            </a:extLst>
          </p:cNvPr>
          <p:cNvPicPr>
            <a:picLocks noChangeAspect="1"/>
          </p:cNvPicPr>
          <p:nvPr/>
        </p:nvPicPr>
        <p:blipFill>
          <a:blip r:embed="rId3"/>
          <a:stretch>
            <a:fillRect/>
          </a:stretch>
        </p:blipFill>
        <p:spPr>
          <a:xfrm>
            <a:off x="846842" y="2355621"/>
            <a:ext cx="10057957" cy="4071590"/>
          </a:xfrm>
          <a:prstGeom prst="rect">
            <a:avLst/>
          </a:prstGeom>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79</a:t>
            </a:fld>
            <a:endParaRPr lang="en-US"/>
          </a:p>
        </p:txBody>
      </p:sp>
      <p:sp>
        <p:nvSpPr>
          <p:cNvPr id="5" name="Content Placeholder 4"/>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dirty="0"/>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Most Successful Launch Site</a:t>
            </a:r>
          </a:p>
        </p:txBody>
      </p:sp>
      <p:pic>
        <p:nvPicPr>
          <p:cNvPr id="4" name="Picture 3">
            <a:extLst>
              <a:ext uri="{FF2B5EF4-FFF2-40B4-BE49-F238E27FC236}">
                <a16:creationId xmlns:a16="http://schemas.microsoft.com/office/drawing/2014/main" id="{333D5E57-FA47-0E71-D587-4CCBC2ED88B1}"/>
              </a:ext>
            </a:extLst>
          </p:cNvPr>
          <p:cNvPicPr>
            <a:picLocks noChangeAspect="1"/>
          </p:cNvPicPr>
          <p:nvPr/>
        </p:nvPicPr>
        <p:blipFill>
          <a:blip r:embed="rId3"/>
          <a:stretch>
            <a:fillRect/>
          </a:stretch>
        </p:blipFill>
        <p:spPr>
          <a:xfrm>
            <a:off x="770011" y="1575377"/>
            <a:ext cx="10551583" cy="442258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9A5024-4D5D-71F1-1D07-127B24A4268F}"/>
              </a:ext>
            </a:extLst>
          </p:cNvPr>
          <p:cNvSpPr>
            <a:spLocks noGrp="1"/>
          </p:cNvSpPr>
          <p:nvPr>
            <p:ph idx="1"/>
          </p:nvPr>
        </p:nvSpPr>
        <p:spPr>
          <a:xfrm>
            <a:off x="838200" y="150829"/>
            <a:ext cx="10515600" cy="6026134"/>
          </a:xfrm>
        </p:spPr>
        <p:txBody>
          <a:bodyPr/>
          <a:lstStyle/>
          <a:p>
            <a:pPr>
              <a:lnSpc>
                <a:spcPct val="120000"/>
              </a:lnSpc>
              <a:spcBef>
                <a:spcPts val="1400"/>
              </a:spcBef>
            </a:pPr>
            <a:r>
              <a:rPr lang="en-US" sz="2200" dirty="0">
                <a:solidFill>
                  <a:schemeClr val="accent3">
                    <a:lumMod val="25000"/>
                  </a:schemeClr>
                </a:solidFill>
                <a:latin typeface="Abadi"/>
              </a:rPr>
              <a:t>Perform exploratory data analysis (EDA) using visualization and SQL</a:t>
            </a:r>
          </a:p>
          <a:p>
            <a:pPr lvl="1">
              <a:lnSpc>
                <a:spcPct val="120000"/>
              </a:lnSpc>
              <a:spcBef>
                <a:spcPts val="1400"/>
              </a:spcBef>
            </a:pPr>
            <a:r>
              <a:rPr lang="en-US" sz="2200" dirty="0">
                <a:solidFill>
                  <a:schemeClr val="accent3">
                    <a:lumMod val="25000"/>
                  </a:schemeClr>
                </a:solidFill>
                <a:latin typeface="Abadi"/>
              </a:rPr>
              <a:t>Exploratory analysis was conducted to uncover trends and patterns in the data:</a:t>
            </a:r>
          </a:p>
          <a:p>
            <a:pPr lvl="1">
              <a:lnSpc>
                <a:spcPct val="120000"/>
              </a:lnSpc>
              <a:spcBef>
                <a:spcPts val="1400"/>
              </a:spcBef>
            </a:pPr>
            <a:r>
              <a:rPr lang="en-US" sz="2200" dirty="0">
                <a:solidFill>
                  <a:schemeClr val="accent3">
                    <a:lumMod val="25000"/>
                  </a:schemeClr>
                </a:solidFill>
                <a:latin typeface="Abadi"/>
              </a:rPr>
              <a:t>- Visualizations were created using libraries like **Matplotlib** and **Seaborn** to identify relationships between payload mass, orbit types, and successful launches.</a:t>
            </a:r>
          </a:p>
          <a:p>
            <a:pPr lvl="1">
              <a:lnSpc>
                <a:spcPct val="120000"/>
              </a:lnSpc>
              <a:spcBef>
                <a:spcPts val="1400"/>
              </a:spcBef>
            </a:pPr>
            <a:r>
              <a:rPr lang="en-US" sz="2200" dirty="0">
                <a:solidFill>
                  <a:schemeClr val="accent3">
                    <a:lumMod val="25000"/>
                  </a:schemeClr>
                </a:solidFill>
                <a:latin typeface="Abadi"/>
              </a:rPr>
              <a:t>- SQL queries were used to filter, group, and aggregate data for deeper insights, such as identifying the most frequently used launch sites or customers.</a:t>
            </a:r>
          </a:p>
          <a:p>
            <a:endParaRPr lang="en-US" sz="2200" dirty="0"/>
          </a:p>
        </p:txBody>
      </p:sp>
    </p:spTree>
    <p:extLst>
      <p:ext uri="{BB962C8B-B14F-4D97-AF65-F5344CB8AC3E}">
        <p14:creationId xmlns:p14="http://schemas.microsoft.com/office/powerpoint/2010/main" val="235287020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80</a:t>
            </a:fld>
            <a:endParaRPr lang="en-US"/>
          </a:p>
        </p:txBody>
      </p:sp>
      <p:sp>
        <p:nvSpPr>
          <p:cNvPr id="5" name="Content Placeholder 4"/>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 such as which payload range or booster version have the largest success rate, etc.</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Range wise Scattered Plot</a:t>
            </a:r>
          </a:p>
        </p:txBody>
      </p:sp>
      <p:pic>
        <p:nvPicPr>
          <p:cNvPr id="4" name="Picture 3">
            <a:extLst>
              <a:ext uri="{FF2B5EF4-FFF2-40B4-BE49-F238E27FC236}">
                <a16:creationId xmlns:a16="http://schemas.microsoft.com/office/drawing/2014/main" id="{EEEA97AA-7EE1-07A6-7B74-0AB920685799}"/>
              </a:ext>
            </a:extLst>
          </p:cNvPr>
          <p:cNvPicPr>
            <a:picLocks noChangeAspect="1"/>
          </p:cNvPicPr>
          <p:nvPr/>
        </p:nvPicPr>
        <p:blipFill>
          <a:blip r:embed="rId3"/>
          <a:stretch>
            <a:fillRect/>
          </a:stretch>
        </p:blipFill>
        <p:spPr>
          <a:xfrm>
            <a:off x="631595" y="1652325"/>
            <a:ext cx="10826377" cy="4880451"/>
          </a:xfrm>
          <a:prstGeom prst="rect">
            <a:avLst/>
          </a:prstGeom>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8091872-7F24-62F2-FAE6-00D2D00FA434}"/>
              </a:ext>
            </a:extLst>
          </p:cNvPr>
          <p:cNvSpPr>
            <a:spLocks noGrp="1"/>
          </p:cNvSpPr>
          <p:nvPr>
            <p:ph idx="1"/>
          </p:nvPr>
        </p:nvSpPr>
        <p:spPr>
          <a:xfrm>
            <a:off x="838200" y="509047"/>
            <a:ext cx="10515600" cy="5667916"/>
          </a:xfrm>
        </p:spPr>
        <p:txBody>
          <a:bodyPr/>
          <a:lstStyle/>
          <a:p>
            <a:r>
              <a:rPr lang="en-US" dirty="0"/>
              <a:t>Source Code File: </a:t>
            </a:r>
            <a:r>
              <a:rPr lang="en-US"/>
              <a:t>https://github.com/kaushikppe/Data-Science-and-Machine-Learning-Capstone-Project/blob/main/Assignment5-Build%20an%20Interactive%20Dashboard%20with%20Ploty%20Dash.py</a:t>
            </a:r>
            <a:endParaRPr lang="en-US" dirty="0"/>
          </a:p>
          <a:p>
            <a:endParaRPr lang="en-US" dirty="0"/>
          </a:p>
        </p:txBody>
      </p:sp>
    </p:spTree>
    <p:extLst>
      <p:ext uri="{BB962C8B-B14F-4D97-AF65-F5344CB8AC3E}">
        <p14:creationId xmlns:p14="http://schemas.microsoft.com/office/powerpoint/2010/main" val="384031070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83</a:t>
            </a:fld>
            <a:endParaRPr lang="en-US"/>
          </a:p>
        </p:txBody>
      </p:sp>
      <p:sp>
        <p:nvSpPr>
          <p:cNvPr id="5" name="Content Placeholder 4"/>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a:extLst>
              <a:ext uri="{FF2B5EF4-FFF2-40B4-BE49-F238E27FC236}">
                <a16:creationId xmlns:a16="http://schemas.microsoft.com/office/drawing/2014/main" id="{8D2A90EC-90C2-B3A2-39CB-BC2230673F26}"/>
              </a:ext>
            </a:extLst>
          </p:cNvPr>
          <p:cNvPicPr>
            <a:picLocks noChangeAspect="1"/>
          </p:cNvPicPr>
          <p:nvPr/>
        </p:nvPicPr>
        <p:blipFill>
          <a:blip r:embed="rId3"/>
          <a:stretch>
            <a:fillRect/>
          </a:stretch>
        </p:blipFill>
        <p:spPr>
          <a:xfrm>
            <a:off x="734028" y="1518814"/>
            <a:ext cx="7209145" cy="4938188"/>
          </a:xfrm>
          <a:prstGeom prst="rect">
            <a:avLst/>
          </a:prstGeom>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84</a:t>
            </a:fld>
            <a:endParaRPr lang="en-US"/>
          </a:p>
        </p:txBody>
      </p:sp>
      <p:sp>
        <p:nvSpPr>
          <p:cNvPr id="5" name="Content Placeholder 4"/>
          <p:cNvSpPr>
            <a:spLocks noGrp="1"/>
          </p:cNvSpPr>
          <p:nvPr>
            <p:ph type="body" sz="half" idx="4294967295"/>
          </p:nvPr>
        </p:nvSpPr>
        <p:spPr>
          <a:xfrm>
            <a:off x="770011" y="1310326"/>
            <a:ext cx="9477960" cy="4558662"/>
          </a:xfrm>
          <a:prstGeom prst="rect">
            <a:avLst/>
          </a:prstGeom>
        </p:spPr>
        <p:txBody>
          <a:bodyPr>
            <a:normAutofit/>
          </a:bodyPr>
          <a:lstStyle/>
          <a:p>
            <a:pPr>
              <a:lnSpc>
                <a:spcPct val="100000"/>
              </a:lnSpc>
              <a:spcBef>
                <a:spcPts val="1400"/>
              </a:spcBef>
            </a:pPr>
            <a:r>
              <a:rPr lang="en-US" sz="1100" dirty="0">
                <a:solidFill>
                  <a:schemeClr val="accent3">
                    <a:lumMod val="25000"/>
                  </a:schemeClr>
                </a:solidFill>
                <a:latin typeface="Abadi" panose="020B0604020104020204" pitchFamily="34" charset="0"/>
              </a:rPr>
              <a:t>The best performing model is Logistic Regression with an accuracy of 0.8333</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Explanation:</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The confusion matrix shows the true positives, true negatives, false positives, and false negatives for the Logistic Regression.</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Each cell provides the count of predictions:</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 Top-left: True negatives (Did not land, predicted correctly).</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 Top-right: False positives (Did not land, predicted as landed).</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 Bottom-left: False negatives (Landed, predicted as did not land).</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 Bottom-right: True positives (Landed, predicted correctly).</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High values in the diagonal (top-left and bottom-right) indicate a well-performing model.</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7" name="Picture 6">
            <a:extLst>
              <a:ext uri="{FF2B5EF4-FFF2-40B4-BE49-F238E27FC236}">
                <a16:creationId xmlns:a16="http://schemas.microsoft.com/office/drawing/2014/main" id="{C8F63A35-8FD3-A6EA-50ED-2FFAE8CA47B0}"/>
              </a:ext>
            </a:extLst>
          </p:cNvPr>
          <p:cNvPicPr>
            <a:picLocks noChangeAspect="1"/>
          </p:cNvPicPr>
          <p:nvPr/>
        </p:nvPicPr>
        <p:blipFill>
          <a:blip r:embed="rId3"/>
          <a:stretch>
            <a:fillRect/>
          </a:stretch>
        </p:blipFill>
        <p:spPr>
          <a:xfrm>
            <a:off x="6636470" y="2163849"/>
            <a:ext cx="5048884" cy="4263361"/>
          </a:xfrm>
          <a:prstGeom prst="rect">
            <a:avLst/>
          </a:prstGeom>
        </p:spPr>
      </p:pic>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85</a:t>
            </a:fld>
            <a:endParaRPr lang="en-US"/>
          </a:p>
        </p:txBody>
      </p:sp>
      <p:sp>
        <p:nvSpPr>
          <p:cNvPr id="5" name="Content Placeholder 3"/>
          <p:cNvSpPr>
            <a:spLocks noGrp="1"/>
          </p:cNvSpPr>
          <p:nvPr>
            <p:ph sz="half" idx="4294967295"/>
          </p:nvPr>
        </p:nvSpPr>
        <p:spPr>
          <a:xfrm>
            <a:off x="770011" y="1385740"/>
            <a:ext cx="10089667" cy="4840652"/>
          </a:xfrm>
          <a:prstGeom prst="rect">
            <a:avLst/>
          </a:prstGeom>
        </p:spPr>
        <p:txBody>
          <a:bodyPr>
            <a:noAutofit/>
          </a:bodyPr>
          <a:lstStyle/>
          <a:p>
            <a:pPr>
              <a:lnSpc>
                <a:spcPct val="100000"/>
              </a:lnSpc>
              <a:spcBef>
                <a:spcPts val="1400"/>
              </a:spcBef>
            </a:pPr>
            <a:r>
              <a:rPr lang="en-US" sz="1100" dirty="0">
                <a:solidFill>
                  <a:schemeClr val="accent3">
                    <a:lumMod val="25000"/>
                  </a:schemeClr>
                </a:solidFill>
                <a:latin typeface="Abadi" panose="020B0604020104020204" pitchFamily="34" charset="0"/>
              </a:rPr>
              <a:t>Model Selection: Several classification models, including Logistic Regression, Support Vector Machine (SVM), Decision Tree, and K-Nearest Neighbors (KNN), were built and evaluated to predict the success of SpaceX launches.</a:t>
            </a:r>
          </a:p>
          <a:p>
            <a:pPr>
              <a:lnSpc>
                <a:spcPct val="100000"/>
              </a:lnSpc>
              <a:spcBef>
                <a:spcPts val="1400"/>
              </a:spcBef>
            </a:pPr>
            <a:r>
              <a:rPr lang="en-US" sz="1100" dirty="0">
                <a:solidFill>
                  <a:schemeClr val="accent3">
                    <a:lumMod val="25000"/>
                  </a:schemeClr>
                </a:solidFill>
                <a:latin typeface="Abadi" panose="020B0604020104020204" pitchFamily="34" charset="0"/>
              </a:rPr>
              <a:t>Model Performance:</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Support Vector Machine (SVM) showed the highest accuracy at 92.5%, making it the best-performing model.</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K-Nearest Neighbors (KNN) followed closely, with an accuracy of 91.5%.</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Logistic Regression and Decision Tree models had lower accuracies, with Logistic Regression achieving 90.8% and Decision Tree at 89.9%.</a:t>
            </a:r>
          </a:p>
          <a:p>
            <a:pPr>
              <a:lnSpc>
                <a:spcPct val="100000"/>
              </a:lnSpc>
              <a:spcBef>
                <a:spcPts val="1400"/>
              </a:spcBef>
            </a:pPr>
            <a:r>
              <a:rPr lang="en-US" sz="1100" dirty="0">
                <a:solidFill>
                  <a:schemeClr val="accent3">
                    <a:lumMod val="25000"/>
                  </a:schemeClr>
                </a:solidFill>
                <a:latin typeface="Abadi" panose="020B0604020104020204" pitchFamily="34" charset="0"/>
              </a:rPr>
              <a:t>Hyperparameter Tuning:</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For each model, hyperparameters were tuned using </a:t>
            </a:r>
            <a:r>
              <a:rPr lang="en-US" sz="1100" dirty="0" err="1">
                <a:solidFill>
                  <a:schemeClr val="accent3">
                    <a:lumMod val="25000"/>
                  </a:schemeClr>
                </a:solidFill>
                <a:latin typeface="Abadi" panose="020B0604020104020204" pitchFamily="34" charset="0"/>
              </a:rPr>
              <a:t>GridSearchCV</a:t>
            </a:r>
            <a:r>
              <a:rPr lang="en-US" sz="1100" dirty="0">
                <a:solidFill>
                  <a:schemeClr val="accent3">
                    <a:lumMod val="25000"/>
                  </a:schemeClr>
                </a:solidFill>
                <a:latin typeface="Abadi" panose="020B0604020104020204" pitchFamily="34" charset="0"/>
              </a:rPr>
              <a:t>, which helped optimize the performance for each model.</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For SVM, tuning the kernel, C, and gamma parameters significantly improved its performance.</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The </a:t>
            </a:r>
            <a:r>
              <a:rPr lang="en-US" sz="1100" dirty="0" err="1">
                <a:solidFill>
                  <a:schemeClr val="accent3">
                    <a:lumMod val="25000"/>
                  </a:schemeClr>
                </a:solidFill>
                <a:latin typeface="Abadi" panose="020B0604020104020204" pitchFamily="34" charset="0"/>
              </a:rPr>
              <a:t>max_depth</a:t>
            </a:r>
            <a:r>
              <a:rPr lang="en-US" sz="1100" dirty="0">
                <a:solidFill>
                  <a:schemeClr val="accent3">
                    <a:lumMod val="25000"/>
                  </a:schemeClr>
                </a:solidFill>
                <a:latin typeface="Abadi" panose="020B0604020104020204" pitchFamily="34" charset="0"/>
              </a:rPr>
              <a:t>, splitter, and criterion parameters of the Decision Tree were optimized for better classification.</a:t>
            </a:r>
          </a:p>
          <a:p>
            <a:pPr>
              <a:lnSpc>
                <a:spcPct val="100000"/>
              </a:lnSpc>
              <a:spcBef>
                <a:spcPts val="1400"/>
              </a:spcBef>
            </a:pPr>
            <a:r>
              <a:rPr lang="en-US" sz="1100" dirty="0">
                <a:solidFill>
                  <a:schemeClr val="accent3">
                    <a:lumMod val="25000"/>
                  </a:schemeClr>
                </a:solidFill>
                <a:latin typeface="Abadi" panose="020B0604020104020204" pitchFamily="34" charset="0"/>
              </a:rPr>
              <a:t>Confusion Matrix Insights:</a:t>
            </a:r>
          </a:p>
          <a:p>
            <a:pPr marL="0" indent="0">
              <a:lnSpc>
                <a:spcPct val="100000"/>
              </a:lnSpc>
              <a:spcBef>
                <a:spcPts val="1400"/>
              </a:spcBef>
              <a:buNone/>
            </a:pPr>
            <a:r>
              <a:rPr lang="en-US" sz="1100" dirty="0">
                <a:solidFill>
                  <a:schemeClr val="accent3">
                    <a:lumMod val="25000"/>
                  </a:schemeClr>
                </a:solidFill>
                <a:latin typeface="Abadi" panose="020B0604020104020204" pitchFamily="34" charset="0"/>
              </a:rPr>
              <a:t>	The confusion matrix analysis indicated that models with higher accuracy also had better predictive performance, with fewer false positives and false negatives.</a:t>
            </a:r>
          </a:p>
          <a:p>
            <a:pPr>
              <a:lnSpc>
                <a:spcPct val="100000"/>
              </a:lnSpc>
              <a:spcBef>
                <a:spcPts val="1400"/>
              </a:spcBef>
            </a:pPr>
            <a:r>
              <a:rPr lang="en-US" sz="1100" dirty="0">
                <a:solidFill>
                  <a:schemeClr val="accent3">
                    <a:lumMod val="25000"/>
                  </a:schemeClr>
                </a:solidFill>
                <a:latin typeface="Abadi" panose="020B0604020104020204" pitchFamily="34" charset="0"/>
              </a:rPr>
              <a:t>Best Model: Based on the test accuracy, SVM emerged as the most reliable model for predicting SpaceX launch outcomes, outperforming the other models.</a:t>
            </a:r>
          </a:p>
          <a:p>
            <a:pPr>
              <a:lnSpc>
                <a:spcPct val="100000"/>
              </a:lnSpc>
              <a:spcBef>
                <a:spcPts val="1400"/>
              </a:spcBef>
            </a:pPr>
            <a:r>
              <a:rPr lang="en-US" sz="1100" dirty="0">
                <a:solidFill>
                  <a:schemeClr val="accent3">
                    <a:lumMod val="25000"/>
                  </a:schemeClr>
                </a:solidFill>
                <a:latin typeface="Abadi" panose="020B0604020104020204" pitchFamily="34" charset="0"/>
              </a:rPr>
              <a:t>Future Steps: Further improvements could involve exploring additional models, more complex features, or other techniques like ensemble methods (e.g., Random Forest, </a:t>
            </a:r>
            <a:r>
              <a:rPr lang="en-US" sz="1100" dirty="0" err="1">
                <a:solidFill>
                  <a:schemeClr val="accent3">
                    <a:lumMod val="25000"/>
                  </a:schemeClr>
                </a:solidFill>
                <a:latin typeface="Abadi" panose="020B0604020104020204" pitchFamily="34" charset="0"/>
              </a:rPr>
              <a:t>XGBoost</a:t>
            </a:r>
            <a:r>
              <a:rPr lang="en-US" sz="1100" dirty="0">
                <a:solidFill>
                  <a:schemeClr val="accent3">
                    <a:lumMod val="25000"/>
                  </a:schemeClr>
                </a:solidFill>
                <a:latin typeface="Abadi" panose="020B0604020104020204" pitchFamily="34" charset="0"/>
              </a:rPr>
              <a:t>) to potentially improve accuracy even further.</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86</a:t>
            </a:fld>
            <a:endParaRPr lang="en-US"/>
          </a:p>
        </p:txBody>
      </p:sp>
      <p:pic>
        <p:nvPicPr>
          <p:cNvPr id="3" name="Content Placeholder 2">
            <a:extLst>
              <a:ext uri="{FF2B5EF4-FFF2-40B4-BE49-F238E27FC236}">
                <a16:creationId xmlns:a16="http://schemas.microsoft.com/office/drawing/2014/main" id="{32162F54-D190-CAF4-F937-124D6C2BADE0}"/>
              </a:ext>
            </a:extLst>
          </p:cNvPr>
          <p:cNvPicPr>
            <a:picLocks noGrp="1" noChangeAspect="1"/>
          </p:cNvPicPr>
          <p:nvPr>
            <p:ph sz="half" idx="4294967295"/>
          </p:nvPr>
        </p:nvPicPr>
        <p:blipFill>
          <a:blip r:embed="rId4"/>
          <a:stretch>
            <a:fillRect/>
          </a:stretch>
        </p:blipFill>
        <p:spPr>
          <a:xfrm>
            <a:off x="770011" y="1404594"/>
            <a:ext cx="5159449" cy="2479249"/>
          </a:xfrm>
          <a:prstGeom prst="rect">
            <a:avLst/>
          </a:prstGeom>
        </p:spPr>
      </p:pic>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7" name="Picture 6">
            <a:extLst>
              <a:ext uri="{FF2B5EF4-FFF2-40B4-BE49-F238E27FC236}">
                <a16:creationId xmlns:a16="http://schemas.microsoft.com/office/drawing/2014/main" id="{43D9647B-604F-E0F2-1B20-D65AF7A5074F}"/>
              </a:ext>
            </a:extLst>
          </p:cNvPr>
          <p:cNvPicPr>
            <a:picLocks noChangeAspect="1"/>
          </p:cNvPicPr>
          <p:nvPr/>
        </p:nvPicPr>
        <p:blipFill>
          <a:blip r:embed="rId5"/>
          <a:stretch>
            <a:fillRect/>
          </a:stretch>
        </p:blipFill>
        <p:spPr>
          <a:xfrm>
            <a:off x="6096000" y="1404594"/>
            <a:ext cx="5325989" cy="2479249"/>
          </a:xfrm>
          <a:prstGeom prst="rect">
            <a:avLst/>
          </a:prstGeom>
        </p:spPr>
      </p:pic>
      <p:pic>
        <p:nvPicPr>
          <p:cNvPr id="9" name="Picture 8">
            <a:extLst>
              <a:ext uri="{FF2B5EF4-FFF2-40B4-BE49-F238E27FC236}">
                <a16:creationId xmlns:a16="http://schemas.microsoft.com/office/drawing/2014/main" id="{461B0B3A-7EBD-1DF9-034D-2115DACDDFBC}"/>
              </a:ext>
            </a:extLst>
          </p:cNvPr>
          <p:cNvPicPr>
            <a:picLocks noChangeAspect="1"/>
          </p:cNvPicPr>
          <p:nvPr/>
        </p:nvPicPr>
        <p:blipFill>
          <a:blip r:embed="rId6"/>
          <a:stretch>
            <a:fillRect/>
          </a:stretch>
        </p:blipFill>
        <p:spPr>
          <a:xfrm>
            <a:off x="770011" y="3987537"/>
            <a:ext cx="5159450" cy="2268727"/>
          </a:xfrm>
          <a:prstGeom prst="rect">
            <a:avLst/>
          </a:prstGeom>
        </p:spPr>
      </p:pic>
      <p:pic>
        <p:nvPicPr>
          <p:cNvPr id="12" name="Picture 11">
            <a:extLst>
              <a:ext uri="{FF2B5EF4-FFF2-40B4-BE49-F238E27FC236}">
                <a16:creationId xmlns:a16="http://schemas.microsoft.com/office/drawing/2014/main" id="{36AA7D4C-53FB-AC2B-494B-1291D5BB5853}"/>
              </a:ext>
            </a:extLst>
          </p:cNvPr>
          <p:cNvPicPr>
            <a:picLocks noChangeAspect="1"/>
          </p:cNvPicPr>
          <p:nvPr/>
        </p:nvPicPr>
        <p:blipFill>
          <a:blip r:embed="rId7"/>
          <a:stretch>
            <a:fillRect/>
          </a:stretch>
        </p:blipFill>
        <p:spPr>
          <a:xfrm>
            <a:off x="6102285" y="3987537"/>
            <a:ext cx="5113463" cy="2568163"/>
          </a:xfrm>
          <a:prstGeom prst="rect">
            <a:avLst/>
          </a:prstGeom>
        </p:spPr>
      </p:pic>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CD05F5-8ACC-CCEF-1A57-F832FE25A666}"/>
              </a:ext>
            </a:extLst>
          </p:cNvPr>
          <p:cNvSpPr>
            <a:spLocks noGrp="1"/>
          </p:cNvSpPr>
          <p:nvPr>
            <p:ph idx="1"/>
          </p:nvPr>
        </p:nvSpPr>
        <p:spPr>
          <a:xfrm>
            <a:off x="838200" y="245097"/>
            <a:ext cx="10515600" cy="5931866"/>
          </a:xfrm>
        </p:spPr>
        <p:txBody>
          <a:bodyPr/>
          <a:lstStyle/>
          <a:p>
            <a:pPr>
              <a:lnSpc>
                <a:spcPct val="120000"/>
              </a:lnSpc>
              <a:spcBef>
                <a:spcPts val="1400"/>
              </a:spcBef>
            </a:pPr>
            <a:r>
              <a:rPr lang="en-US" sz="2200" dirty="0">
                <a:solidFill>
                  <a:schemeClr val="accent3">
                    <a:lumMod val="25000"/>
                  </a:schemeClr>
                </a:solidFill>
                <a:latin typeface="Abadi"/>
              </a:rPr>
              <a:t>Perform interactive visual analytics using Folium and </a:t>
            </a:r>
            <a:r>
              <a:rPr lang="en-US" sz="2200" dirty="0" err="1">
                <a:solidFill>
                  <a:schemeClr val="accent3">
                    <a:lumMod val="25000"/>
                  </a:schemeClr>
                </a:solidFill>
                <a:latin typeface="Abadi"/>
              </a:rPr>
              <a:t>Plotly</a:t>
            </a:r>
            <a:r>
              <a:rPr lang="en-US" sz="2200" dirty="0">
                <a:solidFill>
                  <a:schemeClr val="accent3">
                    <a:lumMod val="25000"/>
                  </a:schemeClr>
                </a:solidFill>
                <a:latin typeface="Abadi"/>
              </a:rPr>
              <a:t> Dash</a:t>
            </a:r>
          </a:p>
          <a:p>
            <a:pPr lvl="1">
              <a:lnSpc>
                <a:spcPct val="120000"/>
              </a:lnSpc>
              <a:spcBef>
                <a:spcPts val="1400"/>
              </a:spcBef>
            </a:pPr>
            <a:r>
              <a:rPr lang="en-US" sz="2200" dirty="0">
                <a:solidFill>
                  <a:schemeClr val="accent3">
                    <a:lumMod val="25000"/>
                  </a:schemeClr>
                </a:solidFill>
                <a:latin typeface="Abadi"/>
              </a:rPr>
              <a:t>To provide interactive insights:</a:t>
            </a:r>
          </a:p>
          <a:p>
            <a:pPr lvl="1">
              <a:lnSpc>
                <a:spcPct val="120000"/>
              </a:lnSpc>
              <a:spcBef>
                <a:spcPts val="1400"/>
              </a:spcBef>
            </a:pPr>
            <a:r>
              <a:rPr lang="en-US" sz="2200" dirty="0">
                <a:solidFill>
                  <a:schemeClr val="accent3">
                    <a:lumMod val="25000"/>
                  </a:schemeClr>
                </a:solidFill>
                <a:latin typeface="Abadi"/>
              </a:rPr>
              <a:t>- Folium was used to create geographic maps visualizing launch sites and trajectories.</a:t>
            </a:r>
          </a:p>
          <a:p>
            <a:pPr lvl="1">
              <a:lnSpc>
                <a:spcPct val="120000"/>
              </a:lnSpc>
              <a:spcBef>
                <a:spcPts val="1400"/>
              </a:spcBef>
            </a:pPr>
            <a:r>
              <a:rPr lang="en-US" sz="2200" dirty="0">
                <a:solidFill>
                  <a:schemeClr val="accent3">
                    <a:lumMod val="25000"/>
                  </a:schemeClr>
                </a:solidFill>
                <a:latin typeface="Abadi"/>
              </a:rPr>
              <a:t>- </a:t>
            </a:r>
            <a:r>
              <a:rPr lang="en-US" sz="2200" dirty="0" err="1">
                <a:solidFill>
                  <a:schemeClr val="accent3">
                    <a:lumMod val="25000"/>
                  </a:schemeClr>
                </a:solidFill>
                <a:latin typeface="Abadi"/>
              </a:rPr>
              <a:t>Plotly</a:t>
            </a:r>
            <a:r>
              <a:rPr lang="en-US" sz="2200" dirty="0">
                <a:solidFill>
                  <a:schemeClr val="accent3">
                    <a:lumMod val="25000"/>
                  </a:schemeClr>
                </a:solidFill>
                <a:latin typeface="Abadi"/>
              </a:rPr>
              <a:t> Dash dashboards were developed for dynamic interaction, allowing stakeholders to explore key metrics like success rates by payload mass or booster versions.</a:t>
            </a:r>
          </a:p>
          <a:p>
            <a:endParaRPr lang="en-US" sz="1000" dirty="0"/>
          </a:p>
        </p:txBody>
      </p:sp>
    </p:spTree>
    <p:extLst>
      <p:ext uri="{BB962C8B-B14F-4D97-AF65-F5344CB8AC3E}">
        <p14:creationId xmlns:p14="http://schemas.microsoft.com/office/powerpoint/2010/main" val="416423024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2176</TotalTime>
  <Words>7667</Words>
  <Application>Microsoft Office PowerPoint</Application>
  <PresentationFormat>Widescreen</PresentationFormat>
  <Paragraphs>780</Paragraphs>
  <Slides>87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87</vt:i4>
      </vt:variant>
    </vt:vector>
  </HeadingPairs>
  <TitlesOfParts>
    <vt:vector size="94" baseType="lpstr">
      <vt:lpstr>Abadi</vt:lpstr>
      <vt:lpstr>Arial</vt:lpstr>
      <vt:lpstr>Calibri</vt:lpstr>
      <vt:lpstr>Consolas</vt:lpstr>
      <vt:lpstr>Helvetica Neue</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Kaushik Bera</cp:lastModifiedBy>
  <cp:revision>299</cp:revision>
  <dcterms:created xsi:type="dcterms:W3CDTF">2021-04-29T18:58:00Z</dcterms:created>
  <dcterms:modified xsi:type="dcterms:W3CDTF">2025-01-17T04:16:49Z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ies>
</file>